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77"/>
  </p:notesMasterIdLst>
  <p:handoutMasterIdLst>
    <p:handoutMasterId r:id="rId78"/>
  </p:handoutMasterIdLst>
  <p:sldIdLst>
    <p:sldId id="261" r:id="rId3"/>
    <p:sldId id="664" r:id="rId4"/>
    <p:sldId id="780" r:id="rId5"/>
    <p:sldId id="781" r:id="rId6"/>
    <p:sldId id="782" r:id="rId7"/>
    <p:sldId id="800" r:id="rId8"/>
    <p:sldId id="783" r:id="rId9"/>
    <p:sldId id="784" r:id="rId10"/>
    <p:sldId id="798" r:id="rId11"/>
    <p:sldId id="785" r:id="rId12"/>
    <p:sldId id="786" r:id="rId13"/>
    <p:sldId id="787" r:id="rId14"/>
    <p:sldId id="788" r:id="rId15"/>
    <p:sldId id="801" r:id="rId16"/>
    <p:sldId id="802" r:id="rId17"/>
    <p:sldId id="803" r:id="rId18"/>
    <p:sldId id="804" r:id="rId19"/>
    <p:sldId id="805" r:id="rId20"/>
    <p:sldId id="806" r:id="rId21"/>
    <p:sldId id="807" r:id="rId22"/>
    <p:sldId id="814" r:id="rId23"/>
    <p:sldId id="808" r:id="rId24"/>
    <p:sldId id="809" r:id="rId25"/>
    <p:sldId id="810" r:id="rId26"/>
    <p:sldId id="811" r:id="rId27"/>
    <p:sldId id="812" r:id="rId28"/>
    <p:sldId id="813" r:id="rId29"/>
    <p:sldId id="815" r:id="rId30"/>
    <p:sldId id="816" r:id="rId31"/>
    <p:sldId id="817" r:id="rId32"/>
    <p:sldId id="845" r:id="rId33"/>
    <p:sldId id="818" r:id="rId34"/>
    <p:sldId id="819" r:id="rId35"/>
    <p:sldId id="820" r:id="rId36"/>
    <p:sldId id="821" r:id="rId37"/>
    <p:sldId id="822" r:id="rId38"/>
    <p:sldId id="823" r:id="rId39"/>
    <p:sldId id="824" r:id="rId40"/>
    <p:sldId id="825" r:id="rId41"/>
    <p:sldId id="826" r:id="rId42"/>
    <p:sldId id="827" r:id="rId43"/>
    <p:sldId id="828" r:id="rId44"/>
    <p:sldId id="829" r:id="rId45"/>
    <p:sldId id="830" r:id="rId46"/>
    <p:sldId id="831" r:id="rId47"/>
    <p:sldId id="846" r:id="rId48"/>
    <p:sldId id="832" r:id="rId49"/>
    <p:sldId id="833" r:id="rId50"/>
    <p:sldId id="834" r:id="rId51"/>
    <p:sldId id="835" r:id="rId52"/>
    <p:sldId id="836" r:id="rId53"/>
    <p:sldId id="837" r:id="rId54"/>
    <p:sldId id="838" r:id="rId55"/>
    <p:sldId id="839" r:id="rId56"/>
    <p:sldId id="840" r:id="rId57"/>
    <p:sldId id="841" r:id="rId58"/>
    <p:sldId id="842" r:id="rId59"/>
    <p:sldId id="843" r:id="rId60"/>
    <p:sldId id="844" r:id="rId61"/>
    <p:sldId id="794" r:id="rId62"/>
    <p:sldId id="795" r:id="rId63"/>
    <p:sldId id="847" r:id="rId64"/>
    <p:sldId id="849" r:id="rId65"/>
    <p:sldId id="853" r:id="rId66"/>
    <p:sldId id="850" r:id="rId67"/>
    <p:sldId id="854" r:id="rId68"/>
    <p:sldId id="860" r:id="rId69"/>
    <p:sldId id="855" r:id="rId70"/>
    <p:sldId id="856" r:id="rId71"/>
    <p:sldId id="857" r:id="rId72"/>
    <p:sldId id="858" r:id="rId73"/>
    <p:sldId id="859" r:id="rId74"/>
    <p:sldId id="862" r:id="rId75"/>
    <p:sldId id="673"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25" autoAdjust="0"/>
    <p:restoredTop sz="71477" autoAdjust="0"/>
  </p:normalViewPr>
  <p:slideViewPr>
    <p:cSldViewPr snapToGrid="0">
      <p:cViewPr varScale="1">
        <p:scale>
          <a:sx n="86" d="100"/>
          <a:sy n="86" d="100"/>
        </p:scale>
        <p:origin x="224" y="272"/>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notesMaster" Target="notesMasters/notesMaster1.xml"/><Relationship Id="rId78" Type="http://schemas.openxmlformats.org/officeDocument/2006/relationships/handoutMaster" Target="handoutMasters/handoutMaster1.xml"/><Relationship Id="rId79" Type="http://schemas.openxmlformats.org/officeDocument/2006/relationships/presProps" Target="presProp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10/13/16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10/13/16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 Id="rId3" Type="http://schemas.openxmlformats.org/officeDocument/2006/relationships/hyperlink" Target="https://www.safaribooksonline.com/library/view/head-first-android/9781449362171/ch04.html"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eveloper.android.com/reference/java/net/URL.html#openConnection()" TargetMode="External"/><Relationship Id="rId4" Type="http://schemas.openxmlformats.org/officeDocument/2006/relationships/hyperlink" Target="https://developer.android.com/reference/java/net/URLConnection.html#setDoOutput(boolean)" TargetMode="External"/><Relationship Id="rId5" Type="http://schemas.openxmlformats.org/officeDocument/2006/relationships/hyperlink" Target="https://developer.android.com/reference/java/net/URLConnection.html#getOutputStream()" TargetMode="External"/><Relationship Id="rId6" Type="http://schemas.openxmlformats.org/officeDocument/2006/relationships/hyperlink" Target="https://developer.android.com/reference/java/net/URLConnection.html#getInputStream()" TargetMode="External"/><Relationship Id="rId7" Type="http://schemas.openxmlformats.org/officeDocument/2006/relationships/hyperlink" Target="https://developer.android.com/reference/java/net/HttpURLConnection.html#disconnect()" TargetMode="External"/><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at the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640158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In our case, we’ll use FLAG_UPDATE_CURRENT to modify any existing pending intent. Here’s the code:</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379577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4. ADD THE INTENT TO THE NOTIFICATION</a:t>
            </a:r>
          </a:p>
          <a:p>
            <a:pPr fontAlgn="base"/>
            <a:r>
              <a:rPr lang="en-US" sz="1200" b="0" i="0" kern="1200" dirty="0" smtClean="0">
                <a:solidFill>
                  <a:schemeClr val="tx1"/>
                </a:solidFill>
                <a:effectLst/>
                <a:latin typeface="+mn-lt"/>
                <a:ea typeface="+mn-ea"/>
                <a:cs typeface="+mn-cs"/>
              </a:rPr>
              <a:t>Finally, you add the pending intent to the notification using the </a:t>
            </a:r>
            <a:r>
              <a:rPr lang="en-US" sz="1200" b="0" i="0" kern="1200" dirty="0" err="1" smtClean="0">
                <a:solidFill>
                  <a:schemeClr val="tx1"/>
                </a:solidFill>
                <a:effectLst/>
                <a:latin typeface="+mn-lt"/>
                <a:ea typeface="+mn-ea"/>
                <a:cs typeface="+mn-cs"/>
              </a:rPr>
              <a:t>setContentIntent</a:t>
            </a:r>
            <a:r>
              <a:rPr lang="en-US" sz="1200" b="0" i="0" kern="1200" dirty="0" smtClean="0">
                <a:solidFill>
                  <a:schemeClr val="tx1"/>
                </a:solidFill>
                <a:effectLst/>
                <a:latin typeface="+mn-lt"/>
                <a:ea typeface="+mn-ea"/>
                <a:cs typeface="+mn-cs"/>
              </a:rPr>
              <a:t>() method:</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182138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Send the notification using the notification service</a:t>
            </a:r>
          </a:p>
          <a:p>
            <a:pPr fontAlgn="base"/>
            <a:r>
              <a:rPr lang="en-US" sz="1200" b="0" i="0" kern="1200" dirty="0" smtClean="0">
                <a:solidFill>
                  <a:schemeClr val="tx1"/>
                </a:solidFill>
                <a:effectLst/>
                <a:latin typeface="+mn-lt"/>
                <a:ea typeface="+mn-ea"/>
                <a:cs typeface="+mn-cs"/>
              </a:rPr>
              <a:t>So far we’ve looked at how to create and configure a notification. The next thing is to pass it to the Android notification service so that it appears on the device.</a:t>
            </a:r>
          </a:p>
          <a:p>
            <a:pPr fontAlgn="base"/>
            <a:r>
              <a:rPr lang="en-US" sz="1200" b="0" i="0" kern="1200" dirty="0" smtClean="0">
                <a:solidFill>
                  <a:schemeClr val="tx1"/>
                </a:solidFill>
                <a:effectLst/>
                <a:latin typeface="+mn-lt"/>
                <a:ea typeface="+mn-ea"/>
                <a:cs typeface="+mn-cs"/>
              </a:rPr>
              <a:t>You access Android’s built-in services using the </a:t>
            </a:r>
            <a:r>
              <a:rPr lang="en-US" sz="1200" b="0" i="0" kern="1200" dirty="0" err="1" smtClean="0">
                <a:solidFill>
                  <a:schemeClr val="tx1"/>
                </a:solidFill>
                <a:effectLst/>
                <a:latin typeface="+mn-lt"/>
                <a:ea typeface="+mn-ea"/>
                <a:cs typeface="+mn-cs"/>
              </a:rPr>
              <a:t>getSystemService</a:t>
            </a:r>
            <a:r>
              <a:rPr lang="en-US" sz="1200" b="0" i="0" kern="1200" dirty="0" smtClean="0">
                <a:solidFill>
                  <a:schemeClr val="tx1"/>
                </a:solidFill>
                <a:effectLst/>
                <a:latin typeface="+mn-lt"/>
                <a:ea typeface="+mn-ea"/>
                <a:cs typeface="+mn-cs"/>
              </a:rPr>
              <a:t>() method. It takes one argument, the name of the service you want to use.</a:t>
            </a:r>
          </a:p>
          <a:p>
            <a:pPr fontAlgn="base"/>
            <a:r>
              <a:rPr lang="en-US" sz="1200" b="0" i="0" kern="1200" dirty="0" smtClean="0">
                <a:solidFill>
                  <a:schemeClr val="tx1"/>
                </a:solidFill>
                <a:effectLst/>
                <a:latin typeface="+mn-lt"/>
                <a:ea typeface="+mn-ea"/>
                <a:cs typeface="+mn-cs"/>
              </a:rPr>
              <a:t>The NOTIFICATION_ID is used to identify the notification. If we send another notification with the same ID, it will replace the current notification. This is useful if you want to update an existing notification with new information.</a:t>
            </a:r>
          </a:p>
          <a:p>
            <a:pPr fontAlgn="base"/>
            <a:r>
              <a:rPr lang="en-US" sz="1200" b="0" i="0" kern="1200" dirty="0" smtClean="0">
                <a:solidFill>
                  <a:schemeClr val="tx1"/>
                </a:solidFill>
                <a:effectLst/>
                <a:latin typeface="+mn-lt"/>
                <a:ea typeface="+mn-ea"/>
                <a:cs typeface="+mn-cs"/>
              </a:rPr>
              <a:t>The notification service deals will all of the issues involved in a background service sending updates to the screen. This means that you no longer need to use a handler in order to update the user interface; the notification service handles it for</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692472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the full code for </a:t>
            </a:r>
            <a:r>
              <a:rPr lang="en-US" sz="1200" b="0" i="1" kern="1200" dirty="0" err="1" smtClean="0">
                <a:solidFill>
                  <a:schemeClr val="tx1"/>
                </a:solidFill>
                <a:effectLst/>
                <a:latin typeface="+mn-lt"/>
                <a:ea typeface="+mn-ea"/>
                <a:cs typeface="+mn-cs"/>
              </a:rPr>
              <a:t>DelayedMessageService.java</a:t>
            </a:r>
            <a:r>
              <a:rPr lang="en-US" sz="1200" b="0" i="0" kern="1200" dirty="0" smtClean="0">
                <a:solidFill>
                  <a:schemeClr val="tx1"/>
                </a:solidFill>
                <a:effectLst/>
                <a:latin typeface="+mn-lt"/>
                <a:ea typeface="+mn-ea"/>
                <a:cs typeface="+mn-cs"/>
              </a:rPr>
              <a:t>. It now uses a notification instead of a toast to display a message: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542009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What happens when you run the code</a:t>
            </a:r>
          </a:p>
          <a:p>
            <a:pPr fontAlgn="base"/>
            <a:r>
              <a:rPr lang="en-US" dirty="0" smtClean="0"/>
              <a:t>1.</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MainActivity</a:t>
            </a:r>
            <a:r>
              <a:rPr lang="en-US" sz="1200" b="1" i="0" kern="1200" dirty="0" smtClean="0">
                <a:solidFill>
                  <a:schemeClr val="tx1"/>
                </a:solidFill>
                <a:effectLst/>
                <a:latin typeface="+mn-lt"/>
                <a:ea typeface="+mn-ea"/>
                <a:cs typeface="+mn-cs"/>
              </a:rPr>
              <a:t> starts </a:t>
            </a:r>
            <a:r>
              <a:rPr lang="en-US" sz="1200" b="1" i="0" kern="1200" dirty="0" err="1" smtClean="0">
                <a:solidFill>
                  <a:schemeClr val="tx1"/>
                </a:solidFill>
                <a:effectLst/>
                <a:latin typeface="+mn-lt"/>
                <a:ea typeface="+mn-ea"/>
                <a:cs typeface="+mn-cs"/>
              </a:rPr>
              <a:t>DelayedMessageService</a:t>
            </a:r>
            <a:r>
              <a:rPr lang="en-US" sz="1200" b="1" i="0" kern="1200" dirty="0" smtClean="0">
                <a:solidFill>
                  <a:schemeClr val="tx1"/>
                </a:solidFill>
                <a:effectLst/>
                <a:latin typeface="+mn-lt"/>
                <a:ea typeface="+mn-ea"/>
                <a:cs typeface="+mn-cs"/>
              </a:rPr>
              <a:t> by passing it an intent.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intent contains the message </a:t>
            </a:r>
            <a:r>
              <a:rPr lang="en-US" sz="1200" b="0" i="0" kern="1200" dirty="0" err="1" smtClean="0">
                <a:solidFill>
                  <a:schemeClr val="tx1"/>
                </a:solidFill>
                <a:effectLst/>
                <a:latin typeface="+mn-lt"/>
                <a:ea typeface="+mn-ea"/>
                <a:cs typeface="+mn-cs"/>
              </a:rPr>
              <a:t>MainActivity</a:t>
            </a:r>
            <a:r>
              <a:rPr lang="en-US" sz="1200" b="0" i="0" kern="1200" dirty="0" smtClean="0">
                <a:solidFill>
                  <a:schemeClr val="tx1"/>
                </a:solidFill>
                <a:effectLst/>
                <a:latin typeface="+mn-lt"/>
                <a:ea typeface="+mn-ea"/>
                <a:cs typeface="+mn-cs"/>
              </a:rPr>
              <a:t> wants </a:t>
            </a:r>
            <a:r>
              <a:rPr lang="en-US" sz="1200" b="0" i="0" kern="1200" dirty="0" err="1" smtClean="0">
                <a:solidFill>
                  <a:schemeClr val="tx1"/>
                </a:solidFill>
                <a:effectLst/>
                <a:latin typeface="+mn-lt"/>
                <a:ea typeface="+mn-ea"/>
                <a:cs typeface="+mn-cs"/>
              </a:rPr>
              <a:t>DelayedMessageService</a:t>
            </a:r>
            <a:r>
              <a:rPr lang="en-US" sz="1200" b="0" i="0" kern="1200" dirty="0" smtClean="0">
                <a:solidFill>
                  <a:schemeClr val="tx1"/>
                </a:solidFill>
                <a:effectLst/>
                <a:latin typeface="+mn-lt"/>
                <a:ea typeface="+mn-ea"/>
                <a:cs typeface="+mn-cs"/>
              </a:rPr>
              <a:t> to display.</a:t>
            </a:r>
          </a:p>
          <a:p>
            <a:r>
              <a:rPr lang="en-US" dirty="0" smtClean="0"/>
              <a:t>2.</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DelayedMessageService</a:t>
            </a:r>
            <a:r>
              <a:rPr lang="en-US" sz="1200" b="1" i="0" kern="1200" dirty="0" smtClean="0">
                <a:solidFill>
                  <a:schemeClr val="tx1"/>
                </a:solidFill>
                <a:effectLst/>
                <a:latin typeface="+mn-lt"/>
                <a:ea typeface="+mn-ea"/>
                <a:cs typeface="+mn-cs"/>
              </a:rPr>
              <a:t> waits for 10 seconds.</a:t>
            </a:r>
            <a:r>
              <a:rPr lang="en-US" dirty="0" smtClean="0"/>
              <a:t/>
            </a:r>
            <a:br>
              <a:rPr lang="en-US" dirty="0" smtClean="0"/>
            </a:br>
            <a:r>
              <a:rPr lang="en-US" dirty="0" smtClean="0"/>
              <a:t>3. </a:t>
            </a:r>
            <a:r>
              <a:rPr lang="en-US" sz="1200" b="1" i="0" kern="1200" dirty="0" err="1" smtClean="0">
                <a:solidFill>
                  <a:schemeClr val="tx1"/>
                </a:solidFill>
                <a:effectLst/>
                <a:latin typeface="+mn-lt"/>
                <a:ea typeface="+mn-ea"/>
                <a:cs typeface="+mn-cs"/>
              </a:rPr>
              <a:t>DelayedMessageService</a:t>
            </a:r>
            <a:r>
              <a:rPr lang="en-US" sz="1200" b="1" i="0" kern="1200" dirty="0" smtClean="0">
                <a:solidFill>
                  <a:schemeClr val="tx1"/>
                </a:solidFill>
                <a:effectLst/>
                <a:latin typeface="+mn-lt"/>
                <a:ea typeface="+mn-ea"/>
                <a:cs typeface="+mn-cs"/>
              </a:rPr>
              <a:t> creates an intent for </a:t>
            </a:r>
            <a:r>
              <a:rPr lang="en-US" sz="1200" b="1" i="0" kern="1200" dirty="0" err="1" smtClean="0">
                <a:solidFill>
                  <a:schemeClr val="tx1"/>
                </a:solidFill>
                <a:effectLst/>
                <a:latin typeface="+mn-lt"/>
                <a:ea typeface="+mn-ea"/>
                <a:cs typeface="+mn-cs"/>
              </a:rPr>
              <a:t>MainActivity</a:t>
            </a:r>
            <a:r>
              <a:rPr lang="en-US" sz="1200" b="1" i="0" kern="1200" dirty="0" smtClean="0">
                <a:solidFill>
                  <a:schemeClr val="tx1"/>
                </a:solidFill>
                <a:effectLst/>
                <a:latin typeface="+mn-lt"/>
                <a:ea typeface="+mn-ea"/>
                <a:cs typeface="+mn-cs"/>
              </a:rPr>
              <a:t>.</a:t>
            </a:r>
          </a:p>
          <a:p>
            <a:r>
              <a:rPr lang="en-US" sz="1200" b="1" i="0" kern="1200" dirty="0" smtClean="0">
                <a:solidFill>
                  <a:schemeClr val="tx1"/>
                </a:solidFill>
                <a:effectLst/>
                <a:latin typeface="+mn-lt"/>
                <a:ea typeface="+mn-ea"/>
                <a:cs typeface="+mn-cs"/>
              </a:rPr>
              <a:t>4. </a:t>
            </a:r>
            <a:r>
              <a:rPr lang="en-US" sz="1200" b="1" i="0" kern="1200" dirty="0" err="1" smtClean="0">
                <a:solidFill>
                  <a:schemeClr val="tx1"/>
                </a:solidFill>
                <a:effectLst/>
                <a:latin typeface="+mn-lt"/>
                <a:ea typeface="+mn-ea"/>
                <a:cs typeface="+mn-cs"/>
              </a:rPr>
              <a:t>DelayedMessageService</a:t>
            </a:r>
            <a:r>
              <a:rPr lang="en-US" sz="1200" b="1" i="0" kern="1200" dirty="0" smtClean="0">
                <a:solidFill>
                  <a:schemeClr val="tx1"/>
                </a:solidFill>
                <a:effectLst/>
                <a:latin typeface="+mn-lt"/>
                <a:ea typeface="+mn-ea"/>
                <a:cs typeface="+mn-cs"/>
              </a:rPr>
              <a:t> creates a </a:t>
            </a:r>
            <a:r>
              <a:rPr lang="en-US" sz="1200" b="1" i="0" kern="1200" dirty="0" err="1" smtClean="0">
                <a:solidFill>
                  <a:schemeClr val="tx1"/>
                </a:solidFill>
                <a:effectLst/>
                <a:latin typeface="+mn-lt"/>
                <a:ea typeface="+mn-ea"/>
                <a:cs typeface="+mn-cs"/>
              </a:rPr>
              <a:t>TaskStackBuilder</a:t>
            </a:r>
            <a:r>
              <a:rPr lang="en-US" sz="1200" b="1" i="0" kern="1200" dirty="0" smtClean="0">
                <a:solidFill>
                  <a:schemeClr val="tx1"/>
                </a:solidFill>
                <a:effectLst/>
                <a:latin typeface="+mn-lt"/>
                <a:ea typeface="+mn-ea"/>
                <a:cs typeface="+mn-cs"/>
              </a:rPr>
              <a:t> and asks it to add the intent to </a:t>
            </a:r>
            <a:r>
              <a:rPr lang="en-US" sz="1200" b="1" i="0" kern="1200" dirty="0" err="1" smtClean="0">
                <a:solidFill>
                  <a:schemeClr val="tx1"/>
                </a:solidFill>
                <a:effectLst/>
                <a:latin typeface="+mn-lt"/>
                <a:ea typeface="+mn-ea"/>
                <a:cs typeface="+mn-cs"/>
              </a:rPr>
              <a:t>MainActivity’s</a:t>
            </a:r>
            <a:r>
              <a:rPr lang="en-US" sz="1200" b="1" i="0" kern="1200" dirty="0" smtClean="0">
                <a:solidFill>
                  <a:schemeClr val="tx1"/>
                </a:solidFill>
                <a:effectLst/>
                <a:latin typeface="+mn-lt"/>
                <a:ea typeface="+mn-ea"/>
                <a:cs typeface="+mn-cs"/>
              </a:rPr>
              <a:t> back stack.</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1346593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a:t>
            </a:r>
            <a:r>
              <a:rPr lang="en-US" sz="1200" b="1"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TaskStackBuilder</a:t>
            </a:r>
            <a:r>
              <a:rPr lang="en-US" sz="1200" b="1" i="0" kern="1200" dirty="0" smtClean="0">
                <a:solidFill>
                  <a:schemeClr val="tx1"/>
                </a:solidFill>
                <a:effectLst/>
                <a:latin typeface="+mn-lt"/>
                <a:ea typeface="+mn-ea"/>
                <a:cs typeface="+mn-cs"/>
              </a:rPr>
              <a:t> use the intent to create a pending intent and passes it to </a:t>
            </a:r>
            <a:r>
              <a:rPr lang="en-US" sz="1200" b="1" i="0" kern="1200" dirty="0" err="1" smtClean="0">
                <a:solidFill>
                  <a:schemeClr val="tx1"/>
                </a:solidFill>
                <a:effectLst/>
                <a:latin typeface="+mn-lt"/>
                <a:ea typeface="+mn-ea"/>
                <a:cs typeface="+mn-cs"/>
              </a:rPr>
              <a:t>DelayedMessageService</a:t>
            </a:r>
            <a:r>
              <a:rPr lang="en-US" sz="1200" b="1" i="0" kern="1200" dirty="0" smtClean="0">
                <a:solidFill>
                  <a:schemeClr val="tx1"/>
                </a:solidFill>
                <a:effectLst/>
                <a:latin typeface="+mn-lt"/>
                <a:ea typeface="+mn-ea"/>
                <a:cs typeface="+mn-cs"/>
              </a:rPr>
              <a:t>.</a:t>
            </a:r>
          </a:p>
          <a:p>
            <a:r>
              <a:rPr lang="en-US" dirty="0" smtClean="0"/>
              <a:t>6. </a:t>
            </a:r>
            <a:r>
              <a:rPr lang="en-US" sz="1200" b="1" i="0" kern="1200" dirty="0" err="1" smtClean="0">
                <a:solidFill>
                  <a:schemeClr val="tx1"/>
                </a:solidFill>
                <a:effectLst/>
                <a:latin typeface="+mn-lt"/>
                <a:ea typeface="+mn-ea"/>
                <a:cs typeface="+mn-cs"/>
              </a:rPr>
              <a:t>DelayedMessageService</a:t>
            </a:r>
            <a:r>
              <a:rPr lang="en-US" sz="1200" b="1" i="0" kern="1200" dirty="0" smtClean="0">
                <a:solidFill>
                  <a:schemeClr val="tx1"/>
                </a:solidFill>
                <a:effectLst/>
                <a:latin typeface="+mn-lt"/>
                <a:ea typeface="+mn-ea"/>
                <a:cs typeface="+mn-cs"/>
              </a:rPr>
              <a:t> creates a Notification object, sets details of how it should be configured, and passes it the pending intent.</a:t>
            </a:r>
          </a:p>
          <a:p>
            <a:r>
              <a:rPr lang="en-US" dirty="0" smtClean="0"/>
              <a:t>7. </a:t>
            </a:r>
            <a:r>
              <a:rPr lang="en-US" sz="1200" b="1" i="0" kern="1200" dirty="0" err="1" smtClean="0">
                <a:solidFill>
                  <a:schemeClr val="tx1"/>
                </a:solidFill>
                <a:effectLst/>
                <a:latin typeface="+mn-lt"/>
                <a:ea typeface="+mn-ea"/>
                <a:cs typeface="+mn-cs"/>
              </a:rPr>
              <a:t>DelayedMessageService</a:t>
            </a:r>
            <a:r>
              <a:rPr lang="en-US" sz="1200" b="1" i="0" kern="1200" dirty="0" smtClean="0">
                <a:solidFill>
                  <a:schemeClr val="tx1"/>
                </a:solidFill>
                <a:effectLst/>
                <a:latin typeface="+mn-lt"/>
                <a:ea typeface="+mn-ea"/>
                <a:cs typeface="+mn-cs"/>
              </a:rPr>
              <a:t> creates a </a:t>
            </a:r>
            <a:r>
              <a:rPr lang="en-US" sz="1200" b="1" i="0" kern="1200" dirty="0" err="1" smtClean="0">
                <a:solidFill>
                  <a:schemeClr val="tx1"/>
                </a:solidFill>
                <a:effectLst/>
                <a:latin typeface="+mn-lt"/>
                <a:ea typeface="+mn-ea"/>
                <a:cs typeface="+mn-cs"/>
              </a:rPr>
              <a:t>NotificationManager</a:t>
            </a:r>
            <a:r>
              <a:rPr lang="en-US" sz="1200" b="1" i="0" kern="1200" dirty="0" smtClean="0">
                <a:solidFill>
                  <a:schemeClr val="tx1"/>
                </a:solidFill>
                <a:effectLst/>
                <a:latin typeface="+mn-lt"/>
                <a:ea typeface="+mn-ea"/>
                <a:cs typeface="+mn-cs"/>
              </a:rPr>
              <a:t> object to access Android’s notification service and passes it the Notification.</a:t>
            </a:r>
          </a:p>
          <a:p>
            <a:r>
              <a:rPr lang="en-US" sz="1200" b="1" i="0" kern="1200" dirty="0" smtClean="0">
                <a:solidFill>
                  <a:schemeClr val="tx1"/>
                </a:solidFill>
                <a:effectLst/>
                <a:latin typeface="+mn-lt"/>
                <a:ea typeface="+mn-ea"/>
                <a:cs typeface="+mn-cs"/>
              </a:rPr>
              <a:t>8. When the user clicks on the Notification, the Notification uses its pending intent to start </a:t>
            </a:r>
            <a:r>
              <a:rPr lang="en-US" sz="1200" b="1" i="0" kern="1200" dirty="0" err="1" smtClean="0">
                <a:solidFill>
                  <a:schemeClr val="tx1"/>
                </a:solidFill>
                <a:effectLst/>
                <a:latin typeface="+mn-lt"/>
                <a:ea typeface="+mn-ea"/>
                <a:cs typeface="+mn-cs"/>
              </a:rPr>
              <a:t>MainActivity</a:t>
            </a:r>
            <a:r>
              <a:rPr lang="en-US" sz="1200" b="1"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952418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When you click on the button in </a:t>
            </a:r>
            <a:r>
              <a:rPr lang="en-US" sz="1200" kern="1200" dirty="0" err="1" smtClean="0">
                <a:solidFill>
                  <a:schemeClr val="tx1"/>
                </a:solidFill>
                <a:effectLst/>
                <a:latin typeface="+mn-lt"/>
                <a:ea typeface="+mn-ea"/>
                <a:cs typeface="+mn-cs"/>
              </a:rPr>
              <a:t>MainActivity</a:t>
            </a:r>
            <a:r>
              <a:rPr lang="en-US" sz="1200" kern="1200" dirty="0" smtClean="0">
                <a:solidFill>
                  <a:schemeClr val="tx1"/>
                </a:solidFill>
                <a:effectLst/>
                <a:latin typeface="+mn-lt"/>
                <a:ea typeface="+mn-ea"/>
                <a:cs typeface="+mn-cs"/>
              </a:rPr>
              <a:t>, a notification is displayed after 10 seconds. You’ll receive the notification irrespective of which app you’re in.</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849441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you click on the notification, Android returns you to </a:t>
            </a:r>
            <a:r>
              <a:rPr lang="en-US" dirty="0" err="1" smtClean="0"/>
              <a:t>MainActivity</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SHOW</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18</a:t>
            </a:fld>
            <a:endParaRPr lang="en-US"/>
          </a:p>
        </p:txBody>
      </p:sp>
    </p:spTree>
    <p:extLst>
      <p:ext uri="{BB962C8B-B14F-4D97-AF65-F5344CB8AC3E}">
        <p14:creationId xmlns:p14="http://schemas.microsoft.com/office/powerpoint/2010/main" val="31591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Bound services are more interactive</a:t>
            </a:r>
          </a:p>
          <a:p>
            <a:pPr fontAlgn="base"/>
            <a:r>
              <a:rPr lang="en-US" sz="1200" b="0" i="0" kern="1200" dirty="0" smtClean="0">
                <a:solidFill>
                  <a:schemeClr val="tx1"/>
                </a:solidFill>
                <a:effectLst/>
                <a:latin typeface="+mn-lt"/>
                <a:ea typeface="+mn-ea"/>
                <a:cs typeface="+mn-cs"/>
              </a:rPr>
              <a:t>As we said earlier, a started service runs in the background indefinitely, even when the activity that started it is destroyed. Once the operation is done, the service stops itself.</a:t>
            </a:r>
          </a:p>
          <a:p>
            <a:pPr fontAlgn="base"/>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bound service</a:t>
            </a:r>
            <a:r>
              <a:rPr lang="en-US" sz="1200" b="0" i="0" kern="1200" dirty="0" smtClean="0">
                <a:solidFill>
                  <a:schemeClr val="tx1"/>
                </a:solidFill>
                <a:effectLst/>
                <a:latin typeface="+mn-lt"/>
                <a:ea typeface="+mn-ea"/>
                <a:cs typeface="+mn-cs"/>
              </a:rPr>
              <a:t> is bound to another component such as an activity. The activity can interact with it, send requests, and get results. To see this in action, we’re going to create a new app that uses a bound service that will work like an odometer to track the distance traveled by a vehicle.</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1907149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HOW THE ODOMETER APP WILL WORK</a:t>
            </a:r>
          </a:p>
          <a:p>
            <a:pPr fontAlgn="base"/>
            <a:r>
              <a:rPr lang="en-US" sz="1200" b="0" i="0" kern="1200" dirty="0" smtClean="0">
                <a:solidFill>
                  <a:schemeClr val="tx1"/>
                </a:solidFill>
                <a:effectLst/>
                <a:latin typeface="+mn-lt"/>
                <a:ea typeface="+mn-ea"/>
                <a:cs typeface="+mn-cs"/>
              </a:rPr>
              <a:t>We’re going to create a new project with an activity called </a:t>
            </a:r>
            <a:r>
              <a:rPr lang="en-US" sz="1200" b="0" i="0" kern="1200" dirty="0" err="1" smtClean="0">
                <a:solidFill>
                  <a:schemeClr val="tx1"/>
                </a:solidFill>
                <a:effectLst/>
                <a:latin typeface="+mn-lt"/>
                <a:ea typeface="+mn-ea"/>
                <a:cs typeface="+mn-cs"/>
              </a:rPr>
              <a:t>MainActivity</a:t>
            </a:r>
            <a:r>
              <a:rPr lang="en-US" sz="1200" b="0" i="0" kern="1200" dirty="0" smtClean="0">
                <a:solidFill>
                  <a:schemeClr val="tx1"/>
                </a:solidFill>
                <a:effectLst/>
                <a:latin typeface="+mn-lt"/>
                <a:ea typeface="+mn-ea"/>
                <a:cs typeface="+mn-cs"/>
              </a:rPr>
              <a:t>, and a service called </a:t>
            </a:r>
            <a:r>
              <a:rPr lang="en-US" sz="1200" b="0" i="0" kern="1200" dirty="0" err="1" smtClean="0">
                <a:solidFill>
                  <a:schemeClr val="tx1"/>
                </a:solidFill>
                <a:effectLst/>
                <a:latin typeface="+mn-lt"/>
                <a:ea typeface="+mn-ea"/>
                <a:cs typeface="+mn-cs"/>
              </a:rPr>
              <a:t>OdometerService</a:t>
            </a:r>
            <a:r>
              <a:rPr lang="en-US" sz="1200" b="0" i="0" kern="1200" dirty="0" smtClean="0">
                <a:solidFill>
                  <a:schemeClr val="tx1"/>
                </a:solidFill>
                <a:effectLst/>
                <a:latin typeface="+mn-lt"/>
                <a:ea typeface="+mn-ea"/>
                <a:cs typeface="+mn-cs"/>
              </a:rPr>
              <a:t>. </a:t>
            </a:r>
          </a:p>
          <a:p>
            <a:pPr fontAlgn="base"/>
            <a:r>
              <a:rPr lang="en-US" sz="1200" b="0" i="0" kern="1200" dirty="0" err="1" smtClean="0">
                <a:solidFill>
                  <a:schemeClr val="tx1"/>
                </a:solidFill>
                <a:effectLst/>
                <a:latin typeface="+mn-lt"/>
                <a:ea typeface="+mn-ea"/>
                <a:cs typeface="+mn-cs"/>
              </a:rPr>
              <a:t>MainActivity</a:t>
            </a:r>
            <a:r>
              <a:rPr lang="en-US" sz="1200" b="0" i="0" kern="1200" dirty="0" smtClean="0">
                <a:solidFill>
                  <a:schemeClr val="tx1"/>
                </a:solidFill>
                <a:effectLst/>
                <a:latin typeface="+mn-lt"/>
                <a:ea typeface="+mn-ea"/>
                <a:cs typeface="+mn-cs"/>
              </a:rPr>
              <a:t> will </a:t>
            </a:r>
            <a:r>
              <a:rPr lang="en-US" sz="1200" b="0" i="0" kern="1200" dirty="0" err="1" smtClean="0">
                <a:solidFill>
                  <a:schemeClr val="tx1"/>
                </a:solidFill>
                <a:effectLst/>
                <a:latin typeface="+mn-lt"/>
                <a:ea typeface="+mn-ea"/>
                <a:cs typeface="+mn-cs"/>
              </a:rPr>
              <a:t>useOdometerService</a:t>
            </a:r>
            <a:r>
              <a:rPr lang="en-US" sz="1200" b="0" i="0" kern="1200" dirty="0" smtClean="0">
                <a:solidFill>
                  <a:schemeClr val="tx1"/>
                </a:solidFill>
                <a:effectLst/>
                <a:latin typeface="+mn-lt"/>
                <a:ea typeface="+mn-ea"/>
                <a:cs typeface="+mn-cs"/>
              </a:rPr>
              <a:t> to get the distance traveled.</a:t>
            </a:r>
          </a:p>
          <a:p>
            <a:pPr fontAlgn="base"/>
            <a:r>
              <a:rPr lang="en-US" sz="1200" b="1" i="0" kern="1200" dirty="0" smtClean="0">
                <a:solidFill>
                  <a:schemeClr val="tx1"/>
                </a:solidFill>
                <a:effectLst/>
                <a:latin typeface="+mn-lt"/>
                <a:ea typeface="+mn-ea"/>
                <a:cs typeface="+mn-cs"/>
              </a:rPr>
              <a:t>1. </a:t>
            </a:r>
            <a:r>
              <a:rPr lang="en-US" sz="1200" b="1" i="0" kern="1200" dirty="0" err="1" smtClean="0">
                <a:solidFill>
                  <a:schemeClr val="tx1"/>
                </a:solidFill>
                <a:effectLst/>
                <a:latin typeface="+mn-lt"/>
                <a:ea typeface="+mn-ea"/>
                <a:cs typeface="+mn-cs"/>
              </a:rPr>
              <a:t>MainActivity</a:t>
            </a:r>
            <a:r>
              <a:rPr lang="en-US" sz="1200" b="1" i="0" kern="1200" dirty="0" smtClean="0">
                <a:solidFill>
                  <a:schemeClr val="tx1"/>
                </a:solidFill>
                <a:effectLst/>
                <a:latin typeface="+mn-lt"/>
                <a:ea typeface="+mn-ea"/>
                <a:cs typeface="+mn-cs"/>
              </a:rPr>
              <a:t> binds to </a:t>
            </a:r>
            <a:r>
              <a:rPr lang="en-US" sz="1200" b="1" i="0" kern="1200" dirty="0" err="1" smtClean="0">
                <a:solidFill>
                  <a:schemeClr val="tx1"/>
                </a:solidFill>
                <a:effectLst/>
                <a:latin typeface="+mn-lt"/>
                <a:ea typeface="+mn-ea"/>
                <a:cs typeface="+mn-cs"/>
              </a:rPr>
              <a:t>OdometerService</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base"/>
            <a:r>
              <a:rPr lang="en-US" sz="1200" b="0" i="0" kern="1200" dirty="0" err="1" smtClean="0">
                <a:solidFill>
                  <a:schemeClr val="tx1"/>
                </a:solidFill>
                <a:effectLst/>
                <a:latin typeface="+mn-lt"/>
                <a:ea typeface="+mn-ea"/>
                <a:cs typeface="+mn-cs"/>
              </a:rPr>
              <a:t>MainActivity</a:t>
            </a:r>
            <a:r>
              <a:rPr lang="en-US" sz="1200" b="0" i="0" kern="1200" dirty="0" smtClean="0">
                <a:solidFill>
                  <a:schemeClr val="tx1"/>
                </a:solidFill>
                <a:effectLst/>
                <a:latin typeface="+mn-lt"/>
                <a:ea typeface="+mn-ea"/>
                <a:cs typeface="+mn-cs"/>
              </a:rPr>
              <a:t> uses the </a:t>
            </a:r>
            <a:r>
              <a:rPr lang="en-US" sz="1200" b="0" i="0" kern="1200" dirty="0" err="1" smtClean="0">
                <a:solidFill>
                  <a:schemeClr val="tx1"/>
                </a:solidFill>
                <a:effectLst/>
                <a:latin typeface="+mn-lt"/>
                <a:ea typeface="+mn-ea"/>
                <a:cs typeface="+mn-cs"/>
              </a:rPr>
              <a:t>OdometerService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getMiles</a:t>
            </a:r>
            <a:r>
              <a:rPr lang="en-US" sz="1200" b="0" i="0" kern="1200" dirty="0" smtClean="0">
                <a:solidFill>
                  <a:schemeClr val="tx1"/>
                </a:solidFill>
                <a:effectLst/>
                <a:latin typeface="+mn-lt"/>
                <a:ea typeface="+mn-ea"/>
                <a:cs typeface="+mn-cs"/>
              </a:rPr>
              <a:t>() method to ask for the number of miles traveled.</a:t>
            </a:r>
          </a:p>
          <a:p>
            <a:pPr fontAlgn="base"/>
            <a:r>
              <a:rPr lang="en-US" sz="1200" b="1" i="0" kern="1200" dirty="0" smtClean="0">
                <a:solidFill>
                  <a:schemeClr val="tx1"/>
                </a:solidFill>
                <a:effectLst/>
                <a:latin typeface="+mn-lt"/>
                <a:ea typeface="+mn-ea"/>
                <a:cs typeface="+mn-cs"/>
              </a:rPr>
              <a:t>2. The </a:t>
            </a:r>
            <a:r>
              <a:rPr lang="en-US" sz="1200" b="1" i="0" kern="1200" dirty="0" err="1" smtClean="0">
                <a:solidFill>
                  <a:schemeClr val="tx1"/>
                </a:solidFill>
                <a:effectLst/>
                <a:latin typeface="+mn-lt"/>
                <a:ea typeface="+mn-ea"/>
                <a:cs typeface="+mn-cs"/>
              </a:rPr>
              <a:t>OdometerService</a:t>
            </a:r>
            <a:r>
              <a:rPr lang="en-US" sz="1200" b="1" i="0" kern="1200" dirty="0" smtClean="0">
                <a:solidFill>
                  <a:schemeClr val="tx1"/>
                </a:solidFill>
                <a:effectLst/>
                <a:latin typeface="+mn-lt"/>
                <a:ea typeface="+mn-ea"/>
                <a:cs typeface="+mn-cs"/>
              </a:rPr>
              <a:t> uses the Android location services to keep track of when the device moves.</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It uses these locations to calculate how far the device has traveled.</a:t>
            </a:r>
          </a:p>
          <a:p>
            <a:pPr fontAlgn="base"/>
            <a:r>
              <a:rPr lang="en-US" sz="1200" b="1" i="0" kern="1200" dirty="0" smtClean="0">
                <a:solidFill>
                  <a:schemeClr val="tx1"/>
                </a:solidFill>
                <a:effectLst/>
                <a:latin typeface="+mn-lt"/>
                <a:ea typeface="+mn-ea"/>
                <a:cs typeface="+mn-cs"/>
              </a:rPr>
              <a:t>3. The </a:t>
            </a:r>
            <a:r>
              <a:rPr lang="en-US" sz="1200" b="1" i="0" kern="1200" dirty="0" err="1" smtClean="0">
                <a:solidFill>
                  <a:schemeClr val="tx1"/>
                </a:solidFill>
                <a:effectLst/>
                <a:latin typeface="+mn-lt"/>
                <a:ea typeface="+mn-ea"/>
                <a:cs typeface="+mn-cs"/>
              </a:rPr>
              <a:t>OdometerService</a:t>
            </a:r>
            <a:r>
              <a:rPr lang="en-US" sz="1200" b="1" i="0" kern="1200" dirty="0" smtClean="0">
                <a:solidFill>
                  <a:schemeClr val="tx1"/>
                </a:solidFill>
                <a:effectLst/>
                <a:latin typeface="+mn-lt"/>
                <a:ea typeface="+mn-ea"/>
                <a:cs typeface="+mn-cs"/>
              </a:rPr>
              <a:t> returns the distance traveled to </a:t>
            </a:r>
            <a:r>
              <a:rPr lang="en-US" sz="1200" b="1" i="0" kern="1200" dirty="0" err="1" smtClean="0">
                <a:solidFill>
                  <a:schemeClr val="tx1"/>
                </a:solidFill>
                <a:effectLst/>
                <a:latin typeface="+mn-lt"/>
                <a:ea typeface="+mn-ea"/>
                <a:cs typeface="+mn-cs"/>
              </a:rPr>
              <a:t>MainActivity</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base"/>
            <a:r>
              <a:rPr lang="en-US" sz="1200" b="0" i="0" kern="1200" dirty="0" err="1" smtClean="0">
                <a:solidFill>
                  <a:schemeClr val="tx1"/>
                </a:solidFill>
                <a:effectLst/>
                <a:latin typeface="+mn-lt"/>
                <a:ea typeface="+mn-ea"/>
                <a:cs typeface="+mn-cs"/>
              </a:rPr>
              <a:t>MainActivity</a:t>
            </a:r>
            <a:r>
              <a:rPr lang="en-US" sz="1200" b="0" i="0" kern="1200" dirty="0" smtClean="0">
                <a:solidFill>
                  <a:schemeClr val="tx1"/>
                </a:solidFill>
                <a:effectLst/>
                <a:latin typeface="+mn-lt"/>
                <a:ea typeface="+mn-ea"/>
                <a:cs typeface="+mn-cs"/>
              </a:rPr>
              <a:t> displays the distance traveled to the user.</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79416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about what your app has to do when it opens a database. It first needs to go searching through the flash to find the database file. If the database file isn’t there, it needs to go create a blank database. Then it needs to run all of the SQL commands to create tables inside the database and any initial data it needs. Finally, it needs to fire off some queries to get the data out of </a:t>
            </a:r>
            <a:r>
              <a:rPr lang="en-US" dirty="0" err="1" smtClean="0"/>
              <a:t>there.That</a:t>
            </a:r>
            <a:r>
              <a:rPr lang="en-US" dirty="0" smtClean="0"/>
              <a:t> takes time. For a tiny database like the one used in the </a:t>
            </a:r>
            <a:r>
              <a:rPr lang="en-US" dirty="0" err="1" smtClean="0"/>
              <a:t>Starbuzz</a:t>
            </a:r>
            <a:r>
              <a:rPr lang="en-US" dirty="0" smtClean="0"/>
              <a:t> app, it’s not a lot of time. But as a database gets bigger and bigger, that time will increase and increase. Before you know it, your app will lose its mojo and will be slower than YouTube on Thanksgiving.</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340050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1. Define an </a:t>
            </a:r>
            <a:r>
              <a:rPr lang="en-US" sz="1200" b="1" i="0" kern="1200" dirty="0" err="1" smtClean="0">
                <a:solidFill>
                  <a:schemeClr val="tx1"/>
                </a:solidFill>
                <a:effectLst/>
                <a:latin typeface="+mn-lt"/>
                <a:ea typeface="+mn-ea"/>
                <a:cs typeface="+mn-cs"/>
              </a:rPr>
              <a:t>OdometerBinder</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A Binder object allows activities to bind to services. We’ll define a subclass of Binder called </a:t>
            </a:r>
            <a:r>
              <a:rPr lang="en-US" sz="1200" b="0" i="0" kern="1200" dirty="0" err="1" smtClean="0">
                <a:solidFill>
                  <a:schemeClr val="tx1"/>
                </a:solidFill>
                <a:effectLst/>
                <a:latin typeface="+mn-lt"/>
                <a:ea typeface="+mn-ea"/>
                <a:cs typeface="+mn-cs"/>
              </a:rPr>
              <a:t>OdometerBinder</a:t>
            </a:r>
            <a:r>
              <a:rPr lang="en-US" sz="1200" b="0" i="0" kern="1200" dirty="0" smtClean="0">
                <a:solidFill>
                  <a:schemeClr val="tx1"/>
                </a:solidFill>
                <a:effectLst/>
                <a:latin typeface="+mn-lt"/>
                <a:ea typeface="+mn-ea"/>
                <a:cs typeface="+mn-cs"/>
              </a:rPr>
              <a:t> that will enable our activity to connect to the </a:t>
            </a:r>
            <a:r>
              <a:rPr lang="en-US" sz="1200" b="0" i="0" kern="1200" dirty="0" err="1" smtClean="0">
                <a:solidFill>
                  <a:schemeClr val="tx1"/>
                </a:solidFill>
                <a:effectLst/>
                <a:latin typeface="+mn-lt"/>
                <a:ea typeface="+mn-ea"/>
                <a:cs typeface="+mn-cs"/>
              </a:rPr>
              <a:t>OdometerService</a:t>
            </a:r>
            <a:r>
              <a:rPr lang="en-US" sz="1200" b="0" i="0" kern="1200" dirty="0" smtClean="0">
                <a:solidFill>
                  <a:schemeClr val="tx1"/>
                </a:solidFill>
                <a:effectLst/>
                <a:latin typeface="+mn-lt"/>
                <a:ea typeface="+mn-ea"/>
                <a:cs typeface="+mn-cs"/>
              </a:rPr>
              <a:t>.</a:t>
            </a:r>
          </a:p>
          <a:p>
            <a:pPr fontAlgn="base"/>
            <a:r>
              <a:rPr lang="en-US" dirty="0" smtClean="0"/>
              <a:t>2. </a:t>
            </a:r>
            <a:r>
              <a:rPr lang="en-US" sz="1200" b="1" i="0" kern="1200" dirty="0" smtClean="0">
                <a:solidFill>
                  <a:schemeClr val="tx1"/>
                </a:solidFill>
                <a:effectLst/>
                <a:latin typeface="+mn-lt"/>
                <a:ea typeface="+mn-ea"/>
                <a:cs typeface="+mn-cs"/>
              </a:rPr>
              <a:t>Create a </a:t>
            </a:r>
            <a:r>
              <a:rPr lang="en-US" sz="1200" b="1" i="0" kern="1200" dirty="0" err="1" smtClean="0">
                <a:solidFill>
                  <a:schemeClr val="tx1"/>
                </a:solidFill>
                <a:effectLst/>
                <a:latin typeface="+mn-lt"/>
                <a:ea typeface="+mn-ea"/>
                <a:cs typeface="+mn-cs"/>
              </a:rPr>
              <a:t>LocationListener</a:t>
            </a:r>
            <a:r>
              <a:rPr lang="en-US" sz="1200" b="1" i="0" kern="1200" dirty="0" smtClean="0">
                <a:solidFill>
                  <a:schemeClr val="tx1"/>
                </a:solidFill>
                <a:effectLst/>
                <a:latin typeface="+mn-lt"/>
                <a:ea typeface="+mn-ea"/>
                <a:cs typeface="+mn-cs"/>
              </a:rPr>
              <a:t> and register it with Android’s location service.</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This will allow the </a:t>
            </a:r>
            <a:r>
              <a:rPr lang="en-US" sz="1200" b="0" i="0" kern="1200" dirty="0" err="1" smtClean="0">
                <a:solidFill>
                  <a:schemeClr val="tx1"/>
                </a:solidFill>
                <a:effectLst/>
                <a:latin typeface="+mn-lt"/>
                <a:ea typeface="+mn-ea"/>
                <a:cs typeface="+mn-cs"/>
              </a:rPr>
              <a:t>OdometerService</a:t>
            </a:r>
            <a:r>
              <a:rPr lang="en-US" sz="1200" b="0" i="0" kern="1200" dirty="0" smtClean="0">
                <a:solidFill>
                  <a:schemeClr val="tx1"/>
                </a:solidFill>
                <a:effectLst/>
                <a:latin typeface="+mn-lt"/>
                <a:ea typeface="+mn-ea"/>
                <a:cs typeface="+mn-cs"/>
              </a:rPr>
              <a:t> to listen for changes in the device location and work out the distance traveled in meters.</a:t>
            </a:r>
          </a:p>
          <a:p>
            <a:pPr fontAlgn="base"/>
            <a:r>
              <a:rPr lang="en-US" sz="1200" b="1" i="0" kern="1200" dirty="0" smtClean="0">
                <a:solidFill>
                  <a:schemeClr val="tx1"/>
                </a:solidFill>
                <a:effectLst/>
                <a:latin typeface="+mn-lt"/>
                <a:ea typeface="+mn-ea"/>
                <a:cs typeface="+mn-cs"/>
              </a:rPr>
              <a:t>3. Create a public </a:t>
            </a:r>
            <a:r>
              <a:rPr lang="en-US" sz="1200" b="1" i="0" kern="1200" dirty="0" err="1" smtClean="0">
                <a:solidFill>
                  <a:schemeClr val="tx1"/>
                </a:solidFill>
                <a:effectLst/>
                <a:latin typeface="+mn-lt"/>
                <a:ea typeface="+mn-ea"/>
                <a:cs typeface="+mn-cs"/>
              </a:rPr>
              <a:t>getMiles</a:t>
            </a:r>
            <a:r>
              <a:rPr lang="en-US" sz="1200" b="1" i="0" kern="1200" dirty="0" smtClean="0">
                <a:solidFill>
                  <a:schemeClr val="tx1"/>
                </a:solidFill>
                <a:effectLst/>
                <a:latin typeface="+mn-lt"/>
                <a:ea typeface="+mn-ea"/>
                <a:cs typeface="+mn-cs"/>
              </a:rPr>
              <a:t>() method.</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The activity will be able to use this to get the number of miles traveled.</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1652235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Create a new Odometer project</a:t>
            </a:r>
          </a:p>
          <a:p>
            <a:pPr fontAlgn="base"/>
            <a:r>
              <a:rPr lang="en-US" sz="1200" b="0" i="0" kern="1200" dirty="0" smtClean="0">
                <a:solidFill>
                  <a:schemeClr val="tx1"/>
                </a:solidFill>
                <a:effectLst/>
                <a:latin typeface="+mn-lt"/>
                <a:ea typeface="+mn-ea"/>
                <a:cs typeface="+mn-cs"/>
              </a:rPr>
              <a:t>Create a new Android project for an application named “Odometer” with a package name of </a:t>
            </a:r>
            <a:r>
              <a:rPr lang="en-US" sz="1200" b="0" i="0" kern="1200" dirty="0" err="1" smtClean="0">
                <a:solidFill>
                  <a:schemeClr val="tx1"/>
                </a:solidFill>
                <a:effectLst/>
                <a:latin typeface="+mn-lt"/>
                <a:ea typeface="+mn-ea"/>
                <a:cs typeface="+mn-cs"/>
              </a:rPr>
              <a:t>com.hfad.odometer</a:t>
            </a:r>
            <a:r>
              <a:rPr lang="en-US" sz="1200" b="0" i="0" kern="1200" dirty="0" smtClean="0">
                <a:solidFill>
                  <a:schemeClr val="tx1"/>
                </a:solidFill>
                <a:effectLst/>
                <a:latin typeface="+mn-lt"/>
                <a:ea typeface="+mn-ea"/>
                <a:cs typeface="+mn-cs"/>
              </a:rPr>
              <a:t>. The minimum SDK should be API 16 so that it will work with most devices. You’ll need a blank activity called “</a:t>
            </a:r>
            <a:r>
              <a:rPr lang="en-US" sz="1200" b="0" i="0" kern="1200" dirty="0" err="1" smtClean="0">
                <a:solidFill>
                  <a:schemeClr val="tx1"/>
                </a:solidFill>
                <a:effectLst/>
                <a:latin typeface="+mn-lt"/>
                <a:ea typeface="+mn-ea"/>
                <a:cs typeface="+mn-cs"/>
              </a:rPr>
              <a:t>MainActivity</a:t>
            </a:r>
            <a:r>
              <a:rPr lang="en-US" sz="1200" b="0" i="0" kern="1200" dirty="0" smtClean="0">
                <a:solidFill>
                  <a:schemeClr val="tx1"/>
                </a:solidFill>
                <a:effectLst/>
                <a:latin typeface="+mn-lt"/>
                <a:ea typeface="+mn-ea"/>
                <a:cs typeface="+mn-cs"/>
              </a:rPr>
              <a:t>” and a layout called “</a:t>
            </a:r>
            <a:r>
              <a:rPr lang="en-US" sz="1200" b="0" i="0" kern="1200" dirty="0" err="1" smtClean="0">
                <a:solidFill>
                  <a:schemeClr val="tx1"/>
                </a:solidFill>
                <a:effectLst/>
                <a:latin typeface="+mn-lt"/>
                <a:ea typeface="+mn-ea"/>
                <a:cs typeface="+mn-cs"/>
              </a:rPr>
              <a:t>activity_main</a:t>
            </a:r>
            <a:r>
              <a:rPr lang="en-US" sz="1200" b="0" i="0" kern="1200" dirty="0" smtClean="0">
                <a:solidFill>
                  <a:schemeClr val="tx1"/>
                </a:solidFill>
                <a:effectLst/>
                <a:latin typeface="+mn-lt"/>
                <a:ea typeface="+mn-ea"/>
                <a:cs typeface="+mn-cs"/>
              </a:rPr>
              <a:t>” so that your code matches ours.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1781212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We’re going to add a new service to the project. This time we’re going to use a service that extends the Service class and not the </a:t>
            </a:r>
            <a:r>
              <a:rPr lang="en-US" sz="1200" kern="1200" dirty="0" err="1" smtClean="0">
                <a:solidFill>
                  <a:schemeClr val="tx1"/>
                </a:solidFill>
                <a:effectLst/>
                <a:latin typeface="+mn-lt"/>
                <a:ea typeface="+mn-ea"/>
                <a:cs typeface="+mn-cs"/>
              </a:rPr>
              <a:t>IntentService</a:t>
            </a:r>
            <a:r>
              <a:rPr lang="en-US" sz="1200" kern="1200" dirty="0" smtClean="0">
                <a:solidFill>
                  <a:schemeClr val="tx1"/>
                </a:solidFill>
                <a:effectLst/>
                <a:latin typeface="+mn-lt"/>
                <a:ea typeface="+mn-ea"/>
                <a:cs typeface="+mn-cs"/>
              </a:rPr>
              <a:t> class. This is because the </a:t>
            </a:r>
            <a:r>
              <a:rPr lang="en-US" sz="1200" kern="1200" dirty="0" err="1" smtClean="0">
                <a:solidFill>
                  <a:schemeClr val="tx1"/>
                </a:solidFill>
                <a:effectLst/>
                <a:latin typeface="+mn-lt"/>
                <a:ea typeface="+mn-ea"/>
                <a:cs typeface="+mn-cs"/>
              </a:rPr>
              <a:t>IntentService</a:t>
            </a:r>
            <a:r>
              <a:rPr lang="en-US" sz="1200" kern="1200" dirty="0" smtClean="0">
                <a:solidFill>
                  <a:schemeClr val="tx1"/>
                </a:solidFill>
                <a:effectLst/>
                <a:latin typeface="+mn-lt"/>
                <a:ea typeface="+mn-ea"/>
                <a:cs typeface="+mn-cs"/>
              </a:rPr>
              <a:t> class is intended for services that handle intents, as we did in the previous example. In this case, we’re going to start the service by binding to it so there’s no advantage in using the </a:t>
            </a:r>
            <a:r>
              <a:rPr lang="en-US" sz="1200" kern="1200" dirty="0" err="1" smtClean="0">
                <a:solidFill>
                  <a:schemeClr val="tx1"/>
                </a:solidFill>
                <a:effectLst/>
                <a:latin typeface="+mn-lt"/>
                <a:ea typeface="+mn-ea"/>
                <a:cs typeface="+mn-cs"/>
              </a:rPr>
              <a:t>IntentService</a:t>
            </a:r>
            <a:r>
              <a:rPr lang="en-US" sz="1200" kern="1200" dirty="0" smtClean="0">
                <a:solidFill>
                  <a:schemeClr val="tx1"/>
                </a:solidFill>
                <a:effectLst/>
                <a:latin typeface="+mn-lt"/>
                <a:ea typeface="+mn-ea"/>
                <a:cs typeface="+mn-cs"/>
              </a:rPr>
              <a:t> class.</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1038601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add a service that extends the </a:t>
            </a:r>
            <a:r>
              <a:rPr lang="en-US" dirty="0" smtClean="0"/>
              <a:t>Service</a:t>
            </a:r>
            <a:r>
              <a:rPr lang="en-US" sz="1200" b="0" i="0" kern="1200" dirty="0" smtClean="0">
                <a:solidFill>
                  <a:schemeClr val="tx1"/>
                </a:solidFill>
                <a:effectLst/>
                <a:latin typeface="+mn-lt"/>
                <a:ea typeface="+mn-ea"/>
                <a:cs typeface="+mn-cs"/>
              </a:rPr>
              <a:t> class in a similar way to how we added a service earlier. Go to </a:t>
            </a:r>
            <a:r>
              <a:rPr lang="en-US" sz="1200" b="0" i="0" kern="1200" dirty="0" err="1" smtClean="0">
                <a:solidFill>
                  <a:schemeClr val="tx1"/>
                </a:solidFill>
                <a:effectLst/>
                <a:latin typeface="+mn-lt"/>
                <a:ea typeface="+mn-ea"/>
                <a:cs typeface="+mn-cs"/>
              </a:rPr>
              <a:t>File→New</a:t>
            </a:r>
            <a:r>
              <a:rPr lang="en-US" sz="1200" b="0" i="0" kern="1200" dirty="0" smtClean="0">
                <a:solidFill>
                  <a:schemeClr val="tx1"/>
                </a:solidFill>
                <a:effectLst/>
                <a:latin typeface="+mn-lt"/>
                <a:ea typeface="+mn-ea"/>
                <a:cs typeface="+mn-cs"/>
              </a:rPr>
              <a:t>... and select the Service option. When prompted, choose the option to create a new Service (not an </a:t>
            </a:r>
            <a:r>
              <a:rPr lang="en-US" sz="1200" b="0" i="0" kern="1200" dirty="0" err="1" smtClean="0">
                <a:solidFill>
                  <a:schemeClr val="tx1"/>
                </a:solidFill>
                <a:effectLst/>
                <a:latin typeface="+mn-lt"/>
                <a:ea typeface="+mn-ea"/>
                <a:cs typeface="+mn-cs"/>
              </a:rPr>
              <a:t>IntentService</a:t>
            </a:r>
            <a:r>
              <a:rPr lang="en-US" sz="1200" b="0" i="0" kern="1200" dirty="0" smtClean="0">
                <a:solidFill>
                  <a:schemeClr val="tx1"/>
                </a:solidFill>
                <a:effectLst/>
                <a:latin typeface="+mn-lt"/>
                <a:ea typeface="+mn-ea"/>
                <a:cs typeface="+mn-cs"/>
              </a:rPr>
              <a:t>), and give the service a name of “</a:t>
            </a:r>
            <a:r>
              <a:rPr lang="en-US" sz="1200" b="0" i="0" kern="1200" dirty="0" err="1" smtClean="0">
                <a:solidFill>
                  <a:schemeClr val="tx1"/>
                </a:solidFill>
                <a:effectLst/>
                <a:latin typeface="+mn-lt"/>
                <a:ea typeface="+mn-ea"/>
                <a:cs typeface="+mn-cs"/>
              </a:rPr>
              <a:t>OdometerService</a:t>
            </a:r>
            <a:r>
              <a:rPr lang="en-US" sz="1200" b="0" i="0" kern="1200" dirty="0" smtClean="0">
                <a:solidFill>
                  <a:schemeClr val="tx1"/>
                </a:solidFill>
                <a:effectLst/>
                <a:latin typeface="+mn-lt"/>
                <a:ea typeface="+mn-ea"/>
                <a:cs typeface="+mn-cs"/>
              </a:rPr>
              <a:t>”. Untick the “exported” option as this only needs to be true if you want services outside this app to access the service. Make sure that the “enabled” option is ticked; if it isn’t, the activity won’t be able to run the app.</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25</a:t>
            </a:fld>
            <a:endParaRPr lang="en-US"/>
          </a:p>
        </p:txBody>
      </p:sp>
    </p:spTree>
    <p:extLst>
      <p:ext uri="{BB962C8B-B14F-4D97-AF65-F5344CB8AC3E}">
        <p14:creationId xmlns:p14="http://schemas.microsoft.com/office/powerpoint/2010/main" val="1449191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dirty="0" err="1" smtClean="0"/>
              <a:t>onBind</a:t>
            </a:r>
            <a:r>
              <a:rPr lang="en-US" dirty="0" smtClean="0"/>
              <a:t>()</a:t>
            </a:r>
            <a:r>
              <a:rPr lang="en-US" sz="1200" b="0" i="0" kern="1200" dirty="0" smtClean="0">
                <a:solidFill>
                  <a:schemeClr val="tx1"/>
                </a:solidFill>
                <a:effectLst/>
                <a:latin typeface="+mn-lt"/>
                <a:ea typeface="+mn-ea"/>
                <a:cs typeface="+mn-cs"/>
              </a:rPr>
              <a:t> method is used to bind the service to an activity.</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1072188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The activity creates a </a:t>
            </a:r>
            <a:r>
              <a:rPr lang="en-US" sz="1200" b="1" i="0" kern="1200" dirty="0" err="1" smtClean="0">
                <a:solidFill>
                  <a:schemeClr val="tx1"/>
                </a:solidFill>
                <a:effectLst/>
                <a:latin typeface="+mn-lt"/>
                <a:ea typeface="+mn-ea"/>
                <a:cs typeface="+mn-cs"/>
              </a:rPr>
              <a:t>ServiceConnection</a:t>
            </a:r>
            <a:r>
              <a:rPr lang="en-US" sz="1200" b="1" i="0" kern="1200" dirty="0" smtClean="0">
                <a:solidFill>
                  <a:schemeClr val="tx1"/>
                </a:solidFill>
                <a:effectLst/>
                <a:latin typeface="+mn-lt"/>
                <a:ea typeface="+mn-ea"/>
                <a:cs typeface="+mn-cs"/>
              </a:rPr>
              <a:t> object.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A </a:t>
            </a:r>
            <a:r>
              <a:rPr lang="en-US" sz="1200" b="0" i="0" kern="1200" dirty="0" err="1" smtClean="0">
                <a:solidFill>
                  <a:schemeClr val="tx1"/>
                </a:solidFill>
                <a:effectLst/>
                <a:latin typeface="+mn-lt"/>
                <a:ea typeface="+mn-ea"/>
                <a:cs typeface="+mn-cs"/>
              </a:rPr>
              <a:t>ServiceConnection</a:t>
            </a:r>
            <a:r>
              <a:rPr lang="en-US" sz="1200" b="0" i="0" kern="1200" dirty="0" smtClean="0">
                <a:solidFill>
                  <a:schemeClr val="tx1"/>
                </a:solidFill>
                <a:effectLst/>
                <a:latin typeface="+mn-lt"/>
                <a:ea typeface="+mn-ea"/>
                <a:cs typeface="+mn-cs"/>
              </a:rPr>
              <a:t> is used to form a connection with the service.</a:t>
            </a:r>
          </a:p>
          <a:p>
            <a:pPr fontAlgn="base"/>
            <a:r>
              <a:rPr lang="en-US" sz="1200" b="1" i="0" kern="1200" dirty="0" smtClean="0">
                <a:solidFill>
                  <a:schemeClr val="tx1"/>
                </a:solidFill>
                <a:effectLst/>
                <a:latin typeface="+mn-lt"/>
                <a:ea typeface="+mn-ea"/>
                <a:cs typeface="+mn-cs"/>
              </a:rPr>
              <a:t>The activity passes an Intent down the connection to the service.</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intent contains any additional information the activity needs to pass to the service.</a:t>
            </a:r>
          </a:p>
          <a:p>
            <a:pPr fontAlgn="base"/>
            <a:r>
              <a:rPr lang="en-US" sz="1200" b="1" i="0" kern="1200" dirty="0" smtClean="0">
                <a:solidFill>
                  <a:schemeClr val="tx1"/>
                </a:solidFill>
                <a:effectLst/>
                <a:latin typeface="+mn-lt"/>
                <a:ea typeface="+mn-ea"/>
                <a:cs typeface="+mn-cs"/>
              </a:rPr>
              <a:t>The bound service creates a Binder object.</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The Binder contains a reference to the bound service. The service sends the Binder back along the connection.</a:t>
            </a:r>
          </a:p>
          <a:p>
            <a:pPr fontAlgn="base"/>
            <a:r>
              <a:rPr lang="en-US" sz="1200" b="1" i="0" kern="1200" dirty="0" smtClean="0">
                <a:solidFill>
                  <a:schemeClr val="tx1"/>
                </a:solidFill>
                <a:effectLst/>
                <a:latin typeface="+mn-lt"/>
                <a:ea typeface="+mn-ea"/>
                <a:cs typeface="+mn-cs"/>
              </a:rPr>
              <a:t>When the activity receives the Binder, it takes out the Service object and starts to use the service directly.</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27</a:t>
            </a:fld>
            <a:endParaRPr lang="en-US"/>
          </a:p>
        </p:txBody>
      </p:sp>
    </p:spTree>
    <p:extLst>
      <p:ext uri="{BB962C8B-B14F-4D97-AF65-F5344CB8AC3E}">
        <p14:creationId xmlns:p14="http://schemas.microsoft.com/office/powerpoint/2010/main" val="70472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Define the Binder</a:t>
            </a:r>
          </a:p>
          <a:p>
            <a:pPr fontAlgn="base"/>
            <a:r>
              <a:rPr lang="en-US" sz="1200" b="0" i="0" kern="1200" dirty="0" smtClean="0">
                <a:solidFill>
                  <a:schemeClr val="tx1"/>
                </a:solidFill>
                <a:effectLst/>
                <a:latin typeface="+mn-lt"/>
                <a:ea typeface="+mn-ea"/>
                <a:cs typeface="+mn-cs"/>
              </a:rPr>
              <a:t>When an activity asks to bind to a service using a service connection, the connection calls the </a:t>
            </a:r>
            <a:r>
              <a:rPr lang="en-US" sz="1200" b="0" i="0" kern="1200" dirty="0" err="1" smtClean="0">
                <a:solidFill>
                  <a:schemeClr val="tx1"/>
                </a:solidFill>
                <a:effectLst/>
                <a:latin typeface="+mn-lt"/>
                <a:ea typeface="+mn-ea"/>
                <a:cs typeface="+mn-cs"/>
              </a:rPr>
              <a:t>onBind</a:t>
            </a:r>
            <a:r>
              <a:rPr lang="en-US" sz="1200" b="0" i="0" kern="1200" dirty="0" smtClean="0">
                <a:solidFill>
                  <a:schemeClr val="tx1"/>
                </a:solidFill>
                <a:effectLst/>
                <a:latin typeface="+mn-lt"/>
                <a:ea typeface="+mn-ea"/>
                <a:cs typeface="+mn-cs"/>
              </a:rPr>
              <a:t>() method of the service. </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onBind</a:t>
            </a:r>
            <a:r>
              <a:rPr lang="en-US" sz="1200" b="0" i="0" kern="1200" dirty="0" smtClean="0">
                <a:solidFill>
                  <a:schemeClr val="tx1"/>
                </a:solidFill>
                <a:effectLst/>
                <a:latin typeface="+mn-lt"/>
                <a:ea typeface="+mn-ea"/>
                <a:cs typeface="+mn-cs"/>
              </a:rPr>
              <a:t>() method returns </a:t>
            </a:r>
            <a:r>
              <a:rPr lang="en-US" sz="1200" b="0" i="0" kern="1200" dirty="0" err="1" smtClean="0">
                <a:solidFill>
                  <a:schemeClr val="tx1"/>
                </a:solidFill>
                <a:effectLst/>
                <a:latin typeface="+mn-lt"/>
                <a:ea typeface="+mn-ea"/>
                <a:cs typeface="+mn-cs"/>
              </a:rPr>
              <a:t>aBinder</a:t>
            </a:r>
            <a:r>
              <a:rPr lang="en-US" sz="1200" b="0" i="0" kern="1200" dirty="0" smtClean="0">
                <a:solidFill>
                  <a:schemeClr val="tx1"/>
                </a:solidFill>
                <a:effectLst/>
                <a:latin typeface="+mn-lt"/>
                <a:ea typeface="+mn-ea"/>
                <a:cs typeface="+mn-cs"/>
              </a:rPr>
              <a:t> back to the connection. This is then passed back to the activity.</a:t>
            </a:r>
          </a:p>
          <a:p>
            <a:pPr fontAlgn="base"/>
            <a:r>
              <a:rPr lang="en-US" sz="1200" b="0" i="0" kern="1200" dirty="0" smtClean="0">
                <a:solidFill>
                  <a:schemeClr val="tx1"/>
                </a:solidFill>
                <a:effectLst/>
                <a:latin typeface="+mn-lt"/>
                <a:ea typeface="+mn-ea"/>
                <a:cs typeface="+mn-cs"/>
              </a:rPr>
              <a:t>When you create a bound service, you need to define the Binder yourself. We’re going to define a Binder called </a:t>
            </a:r>
            <a:r>
              <a:rPr lang="en-US" sz="1200" b="0" i="0" kern="1200" dirty="0" err="1" smtClean="0">
                <a:solidFill>
                  <a:schemeClr val="tx1"/>
                </a:solidFill>
                <a:effectLst/>
                <a:latin typeface="+mn-lt"/>
                <a:ea typeface="+mn-ea"/>
                <a:cs typeface="+mn-cs"/>
              </a:rPr>
              <a:t>OdometerBinder</a:t>
            </a:r>
            <a:r>
              <a:rPr lang="en-US" sz="1200" b="0" i="0" kern="1200" dirty="0" smtClean="0">
                <a:solidFill>
                  <a:schemeClr val="tx1"/>
                </a:solidFill>
                <a:effectLst/>
                <a:latin typeface="+mn-lt"/>
                <a:ea typeface="+mn-ea"/>
                <a:cs typeface="+mn-cs"/>
              </a:rPr>
              <a:t> by declaring it as an inner class like this: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8264924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We’ll then return an instance of the </a:t>
            </a:r>
            <a:r>
              <a:rPr lang="en-US" dirty="0" err="1" smtClean="0"/>
              <a:t>OdometerBinder</a:t>
            </a:r>
            <a:r>
              <a:rPr lang="en-US" sz="1200" b="0" i="0" kern="1200" dirty="0" smtClean="0">
                <a:solidFill>
                  <a:schemeClr val="tx1"/>
                </a:solidFill>
                <a:effectLst/>
                <a:latin typeface="+mn-lt"/>
                <a:ea typeface="+mn-ea"/>
                <a:cs typeface="+mn-cs"/>
              </a:rPr>
              <a:t> in the service </a:t>
            </a:r>
            <a:r>
              <a:rPr lang="en-US" dirty="0" err="1" smtClean="0"/>
              <a:t>onBind</a:t>
            </a:r>
            <a:r>
              <a:rPr lang="en-US" dirty="0" smtClean="0"/>
              <a:t>()</a:t>
            </a:r>
            <a:r>
              <a:rPr lang="en-US" sz="1200" b="0" i="0" kern="1200" dirty="0" smtClean="0">
                <a:solidFill>
                  <a:schemeClr val="tx1"/>
                </a:solidFill>
                <a:effectLst/>
                <a:latin typeface="+mn-lt"/>
                <a:ea typeface="+mn-ea"/>
                <a:cs typeface="+mn-cs"/>
              </a:rPr>
              <a:t> method:</a:t>
            </a:r>
          </a:p>
          <a:p>
            <a:r>
              <a:rPr lang="en-US" sz="1200" b="0" i="0" kern="1200" dirty="0" smtClean="0">
                <a:solidFill>
                  <a:schemeClr val="tx1"/>
                </a:solidFill>
                <a:effectLst/>
                <a:latin typeface="+mn-lt"/>
                <a:ea typeface="+mn-ea"/>
                <a:cs typeface="+mn-cs"/>
              </a:rPr>
              <a:t>When the activity binds to the service with a service connection, the connection will call the </a:t>
            </a:r>
            <a:r>
              <a:rPr lang="en-US" dirty="0" err="1" smtClean="0"/>
              <a:t>onBind</a:t>
            </a:r>
            <a:r>
              <a:rPr lang="en-US" dirty="0" smtClean="0"/>
              <a:t>()</a:t>
            </a:r>
            <a:r>
              <a:rPr lang="en-US" sz="1200" b="0" i="0" kern="1200" dirty="0" smtClean="0">
                <a:solidFill>
                  <a:schemeClr val="tx1"/>
                </a:solidFill>
                <a:effectLst/>
                <a:latin typeface="+mn-lt"/>
                <a:ea typeface="+mn-ea"/>
                <a:cs typeface="+mn-cs"/>
              </a:rPr>
              <a:t> method, which will return the </a:t>
            </a:r>
            <a:r>
              <a:rPr lang="en-US" dirty="0" err="1" smtClean="0"/>
              <a:t>OdometerBinder</a:t>
            </a:r>
            <a:r>
              <a:rPr lang="en-US" sz="1200" b="0" i="0" kern="1200" dirty="0" smtClean="0">
                <a:solidFill>
                  <a:schemeClr val="tx1"/>
                </a:solidFill>
                <a:effectLst/>
                <a:latin typeface="+mn-lt"/>
                <a:ea typeface="+mn-ea"/>
                <a:cs typeface="+mn-cs"/>
              </a:rPr>
              <a:t> object. When the activity receives the </a:t>
            </a:r>
            <a:r>
              <a:rPr lang="en-US" dirty="0" err="1" smtClean="0"/>
              <a:t>OdometerBinder</a:t>
            </a:r>
            <a:r>
              <a:rPr lang="en-US" sz="1200" b="0" i="0" kern="1200" dirty="0" smtClean="0">
                <a:solidFill>
                  <a:schemeClr val="tx1"/>
                </a:solidFill>
                <a:effectLst/>
                <a:latin typeface="+mn-lt"/>
                <a:ea typeface="+mn-ea"/>
                <a:cs typeface="+mn-cs"/>
              </a:rPr>
              <a:t> from the connection, it will use the </a:t>
            </a:r>
            <a:r>
              <a:rPr lang="en-US" dirty="0" err="1" smtClean="0"/>
              <a:t>getOdometer</a:t>
            </a:r>
            <a:r>
              <a:rPr lang="en-US" dirty="0" smtClean="0"/>
              <a:t>()</a:t>
            </a:r>
            <a:r>
              <a:rPr lang="en-US" sz="1200" b="0" i="0" kern="1200" dirty="0" smtClean="0">
                <a:solidFill>
                  <a:schemeClr val="tx1"/>
                </a:solidFill>
                <a:effectLst/>
                <a:latin typeface="+mn-lt"/>
                <a:ea typeface="+mn-ea"/>
                <a:cs typeface="+mn-cs"/>
              </a:rPr>
              <a:t> method to get the </a:t>
            </a:r>
            <a:r>
              <a:rPr lang="en-US" dirty="0" err="1" smtClean="0"/>
              <a:t>OdometerService</a:t>
            </a:r>
            <a:r>
              <a:rPr lang="en-US" sz="1200" b="0" i="0" kern="1200" dirty="0" smtClean="0">
                <a:solidFill>
                  <a:schemeClr val="tx1"/>
                </a:solidFill>
                <a:effectLst/>
                <a:latin typeface="+mn-lt"/>
                <a:ea typeface="+mn-ea"/>
                <a:cs typeface="+mn-cs"/>
              </a:rPr>
              <a:t> object.</a:t>
            </a:r>
          </a:p>
          <a:p>
            <a:r>
              <a:rPr lang="en-US" sz="1200" b="0" i="0" kern="1200" dirty="0" smtClean="0">
                <a:solidFill>
                  <a:schemeClr val="tx1"/>
                </a:solidFill>
                <a:effectLst/>
                <a:latin typeface="+mn-lt"/>
                <a:ea typeface="+mn-ea"/>
                <a:cs typeface="+mn-cs"/>
              </a:rPr>
              <a:t>THAT</a:t>
            </a:r>
            <a:r>
              <a:rPr lang="uk-UA" sz="1200" b="0"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S</a:t>
            </a:r>
            <a:r>
              <a:rPr lang="en-US" sz="1200" b="0" i="0" kern="1200" baseline="0" dirty="0" smtClean="0">
                <a:solidFill>
                  <a:schemeClr val="tx1"/>
                </a:solidFill>
                <a:effectLst/>
                <a:latin typeface="+mn-lt"/>
                <a:ea typeface="+mn-ea"/>
                <a:cs typeface="+mn-cs"/>
              </a:rPr>
              <a:t> BINDER </a:t>
            </a:r>
            <a:r>
              <a:rPr lang="en-US" sz="1200" b="0" i="0" kern="1200" baseline="0" dirty="0" smtClean="0">
                <a:solidFill>
                  <a:schemeClr val="tx1"/>
                </a:solidFill>
                <a:effectLst/>
                <a:latin typeface="+mn-lt"/>
                <a:ea typeface="+mn-ea"/>
                <a:cs typeface="+mn-cs"/>
              </a:rPr>
              <a:t>DONE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395960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next thing we need to is get our service to do something. We want our service to be able to tell the activity how far the device has traveled. </a:t>
            </a:r>
          </a:p>
          <a:p>
            <a:pPr fontAlgn="base"/>
            <a:r>
              <a:rPr lang="en-US" sz="1200" b="0" i="0" kern="1200" dirty="0" smtClean="0">
                <a:solidFill>
                  <a:schemeClr val="tx1"/>
                </a:solidFill>
                <a:effectLst/>
                <a:latin typeface="+mn-lt"/>
                <a:ea typeface="+mn-ea"/>
                <a:cs typeface="+mn-cs"/>
              </a:rPr>
              <a:t>There are two things we need to do to enable this:</a:t>
            </a:r>
          </a:p>
          <a:p>
            <a:pPr fontAlgn="base"/>
            <a:r>
              <a:rPr lang="en-US" sz="1200" b="1" i="0" kern="1200" dirty="0" smtClean="0">
                <a:solidFill>
                  <a:schemeClr val="tx1"/>
                </a:solidFill>
                <a:effectLst/>
                <a:latin typeface="+mn-lt"/>
                <a:ea typeface="+mn-ea"/>
                <a:cs typeface="+mn-cs"/>
              </a:rPr>
              <a:t>Set up a listener when the service gets created that will listen for changes in the device location.</a:t>
            </a:r>
          </a:p>
          <a:p>
            <a:pPr fontAlgn="base"/>
            <a:r>
              <a:rPr lang="en-US" sz="1200" b="1" i="0" kern="1200" dirty="0" smtClean="0">
                <a:solidFill>
                  <a:schemeClr val="tx1"/>
                </a:solidFill>
                <a:effectLst/>
                <a:latin typeface="+mn-lt"/>
                <a:ea typeface="+mn-ea"/>
                <a:cs typeface="+mn-cs"/>
              </a:rPr>
              <a:t>Return the number of miles traveled to the activity whenever the activity asks for it.</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809075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The Service class has four key methods</a:t>
            </a:r>
          </a:p>
          <a:p>
            <a:pPr fontAlgn="base"/>
            <a:r>
              <a:rPr lang="en-US" sz="1200" b="0" i="0" kern="1200" dirty="0" smtClean="0">
                <a:solidFill>
                  <a:schemeClr val="tx1"/>
                </a:solidFill>
                <a:effectLst/>
                <a:latin typeface="+mn-lt"/>
                <a:ea typeface="+mn-ea"/>
                <a:cs typeface="+mn-cs"/>
              </a:rPr>
              <a:t>We’re creating a bound service that extends the Service class. The Service class has four key methods that you might want to use:</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1502797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now know how to send a piece of text to the screen using a toast. That’s useful if we want to tell the user that, say, the very long download of a file has completed. But the truth is toasts don’t really stand out that much, and if you’re not looking at the screen at exactly the right moment, you don’t even see them. If we really want to keep the user informed about important stuff, we need to replace our toast with a notification.</a:t>
            </a:r>
          </a:p>
          <a:p>
            <a:r>
              <a:rPr lang="en-US" dirty="0" smtClean="0"/>
              <a:t>Notifications are messages that appear in a list at the top of the screen. If the user doesn’t happen to see the notification at the time it was created, it doesn’t matter. She can still see them by dragging her finger down from the top of the screen to open the navigation drawer.</a:t>
            </a:r>
          </a:p>
          <a:p>
            <a:pPr fontAlgn="base"/>
            <a:r>
              <a:rPr lang="en-US" sz="1200" b="0" i="0" kern="1200" dirty="0" smtClean="0">
                <a:solidFill>
                  <a:schemeClr val="tx1"/>
                </a:solidFill>
                <a:effectLst/>
                <a:latin typeface="+mn-lt"/>
                <a:ea typeface="+mn-ea"/>
                <a:cs typeface="+mn-cs"/>
              </a:rPr>
              <a:t>To send the notification, we’re going to use one of Android’s built-in services, the </a:t>
            </a:r>
            <a:r>
              <a:rPr lang="en-US" sz="1200" b="1" i="0" kern="1200" dirty="0" smtClean="0">
                <a:solidFill>
                  <a:schemeClr val="tx1"/>
                </a:solidFill>
                <a:effectLst/>
                <a:latin typeface="+mn-lt"/>
                <a:ea typeface="+mn-ea"/>
                <a:cs typeface="+mn-cs"/>
              </a:rPr>
              <a:t>notification service</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Android comes with a number of built-in services that you can use in your app. These include the alarm service (used for controlling alarms), the download service (used for requesting HTTP downloads), and the location service (used for controlling location updates).</a:t>
            </a:r>
          </a:p>
          <a:p>
            <a:pPr fontAlgn="base"/>
            <a:r>
              <a:rPr lang="en-US" sz="1200" b="0" i="0" kern="1200" dirty="0" smtClean="0">
                <a:solidFill>
                  <a:schemeClr val="tx1"/>
                </a:solidFill>
                <a:effectLst/>
                <a:latin typeface="+mn-lt"/>
                <a:ea typeface="+mn-ea"/>
                <a:cs typeface="+mn-cs"/>
              </a:rPr>
              <a:t>You use the notification service to manage notifications. We’ll give you an overview of how it will fit in with the app on the next page.</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18208293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 our case, we want to start getting location updates when the service is created. </a:t>
            </a:r>
          </a:p>
          <a:p>
            <a:pPr fontAlgn="base"/>
            <a:r>
              <a:rPr lang="en-US" sz="1200" b="0" i="0" kern="1200" dirty="0" smtClean="0">
                <a:solidFill>
                  <a:schemeClr val="tx1"/>
                </a:solidFill>
                <a:effectLst/>
                <a:latin typeface="+mn-lt"/>
                <a:ea typeface="+mn-ea"/>
                <a:cs typeface="+mn-cs"/>
              </a:rPr>
              <a:t>As this is a one-time setup, we’ll do this in the </a:t>
            </a:r>
            <a:r>
              <a:rPr lang="en-US" sz="1200" b="0" i="0" kern="1200" dirty="0" err="1" smtClean="0">
                <a:solidFill>
                  <a:schemeClr val="tx1"/>
                </a:solidFill>
                <a:effectLst/>
                <a:latin typeface="+mn-lt"/>
                <a:ea typeface="+mn-ea"/>
                <a:cs typeface="+mn-cs"/>
              </a:rPr>
              <a:t>onCreate</a:t>
            </a:r>
            <a:r>
              <a:rPr lang="en-US" sz="1200" b="0" i="0" kern="1200" dirty="0" smtClean="0">
                <a:solidFill>
                  <a:schemeClr val="tx1"/>
                </a:solidFill>
                <a:effectLst/>
                <a:latin typeface="+mn-lt"/>
                <a:ea typeface="+mn-ea"/>
                <a:cs typeface="+mn-cs"/>
              </a:rPr>
              <a:t>() method:</a:t>
            </a:r>
          </a:p>
        </p:txBody>
      </p:sp>
      <p:sp>
        <p:nvSpPr>
          <p:cNvPr id="4" name="Slide Number Placeholder 3"/>
          <p:cNvSpPr>
            <a:spLocks noGrp="1"/>
          </p:cNvSpPr>
          <p:nvPr>
            <p:ph type="sldNum" sz="quarter" idx="10"/>
          </p:nvPr>
        </p:nvSpPr>
        <p:spPr/>
        <p:txBody>
          <a:bodyPr/>
          <a:lstStyle/>
          <a:p>
            <a:fld id="{82869989-EB00-4EE7-BCB5-25BDC5BB29F8}" type="slidenum">
              <a:rPr lang="en-US" smtClean="0"/>
              <a:t>32</a:t>
            </a:fld>
            <a:endParaRPr lang="en-US"/>
          </a:p>
        </p:txBody>
      </p:sp>
    </p:spTree>
    <p:extLst>
      <p:ext uri="{BB962C8B-B14F-4D97-AF65-F5344CB8AC3E}">
        <p14:creationId xmlns:p14="http://schemas.microsoft.com/office/powerpoint/2010/main" val="789699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If you want to find out the location of your device, you use the Android location service. </a:t>
            </a:r>
          </a:p>
          <a:p>
            <a:pPr fontAlgn="base"/>
            <a:r>
              <a:rPr lang="en-US" sz="1200" b="0" i="0" kern="1200" dirty="0" smtClean="0">
                <a:solidFill>
                  <a:schemeClr val="tx1"/>
                </a:solidFill>
                <a:effectLst/>
                <a:latin typeface="+mn-lt"/>
                <a:ea typeface="+mn-ea"/>
                <a:cs typeface="+mn-cs"/>
              </a:rPr>
              <a:t>The location service uses information from the GPS system and the names and strengths of nearby </a:t>
            </a:r>
            <a:r>
              <a:rPr lang="en-US" sz="1200" b="0" i="0" kern="1200" dirty="0" err="1" smtClean="0">
                <a:solidFill>
                  <a:schemeClr val="tx1"/>
                </a:solidFill>
                <a:effectLst/>
                <a:latin typeface="+mn-lt"/>
                <a:ea typeface="+mn-ea"/>
                <a:cs typeface="+mn-cs"/>
              </a:rPr>
              <a:t>WiFi</a:t>
            </a:r>
            <a:r>
              <a:rPr lang="en-US" sz="1200" b="0" i="0" kern="1200" dirty="0" smtClean="0">
                <a:solidFill>
                  <a:schemeClr val="tx1"/>
                </a:solidFill>
                <a:effectLst/>
                <a:latin typeface="+mn-lt"/>
                <a:ea typeface="+mn-ea"/>
                <a:cs typeface="+mn-cs"/>
              </a:rPr>
              <a:t> networks to find your location on the surface of the Earth.</a:t>
            </a:r>
          </a:p>
          <a:p>
            <a:pPr fontAlgn="base"/>
            <a:r>
              <a:rPr lang="en-US" sz="1200" b="0" i="0" kern="1200" dirty="0" smtClean="0">
                <a:solidFill>
                  <a:schemeClr val="tx1"/>
                </a:solidFill>
                <a:effectLst/>
                <a:latin typeface="+mn-lt"/>
                <a:ea typeface="+mn-ea"/>
                <a:cs typeface="+mn-cs"/>
              </a:rPr>
              <a:t>You start by creating a </a:t>
            </a:r>
            <a:r>
              <a:rPr lang="en-US" sz="1200" b="1" i="0" kern="1200" dirty="0" err="1" smtClean="0">
                <a:solidFill>
                  <a:schemeClr val="tx1"/>
                </a:solidFill>
                <a:effectLst/>
                <a:latin typeface="+mn-lt"/>
                <a:ea typeface="+mn-ea"/>
                <a:cs typeface="+mn-cs"/>
              </a:rPr>
              <a:t>LocationListener</a:t>
            </a:r>
            <a:r>
              <a:rPr lang="en-US" sz="1200" b="0" i="0" kern="1200" dirty="0" smtClean="0">
                <a:solidFill>
                  <a:schemeClr val="tx1"/>
                </a:solidFill>
                <a:effectLst/>
                <a:latin typeface="+mn-lt"/>
                <a:ea typeface="+mn-ea"/>
                <a:cs typeface="+mn-cs"/>
              </a:rPr>
              <a:t>. A location listener is used for getting updates on when the device location has changed. </a:t>
            </a:r>
          </a:p>
          <a:p>
            <a:pPr fontAlgn="base"/>
            <a:r>
              <a:rPr lang="en-US" sz="1200" b="0" i="0" kern="1200" dirty="0" smtClean="0">
                <a:solidFill>
                  <a:schemeClr val="tx1"/>
                </a:solidFill>
                <a:effectLst/>
                <a:latin typeface="+mn-lt"/>
                <a:ea typeface="+mn-ea"/>
                <a:cs typeface="+mn-cs"/>
              </a:rPr>
              <a:t>You create the location listener like this:</a:t>
            </a:r>
          </a:p>
          <a:p>
            <a:r>
              <a:rPr lang="en-US" dirty="0" smtClean="0"/>
              <a:t>To keep track of distances in location, you need to override the Location Listener </a:t>
            </a:r>
            <a:r>
              <a:rPr lang="en-US" dirty="0" err="1" smtClean="0"/>
              <a:t>onLocationChanged</a:t>
            </a:r>
            <a:r>
              <a:rPr lang="en-US" dirty="0" smtClean="0"/>
              <a:t>() method. </a:t>
            </a:r>
          </a:p>
          <a:p>
            <a:r>
              <a:rPr lang="en-US" dirty="0" smtClean="0"/>
              <a:t>This method has one parameter, a Location object that represents the device current location.</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221944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find the distance in meters between two locations using the </a:t>
            </a:r>
            <a:r>
              <a:rPr lang="en-US" dirty="0" smtClean="0"/>
              <a:t>Location </a:t>
            </a:r>
            <a:r>
              <a:rPr lang="en-US" dirty="0" err="1" smtClean="0"/>
              <a:t>distanceTo</a:t>
            </a:r>
            <a:r>
              <a:rPr lang="en-US" dirty="0" smtClean="0"/>
              <a:t>()</a:t>
            </a:r>
            <a:r>
              <a:rPr lang="en-US" sz="1200" b="0" i="0" kern="1200" dirty="0" smtClean="0">
                <a:solidFill>
                  <a:schemeClr val="tx1"/>
                </a:solidFill>
                <a:effectLst/>
                <a:latin typeface="+mn-lt"/>
                <a:ea typeface="+mn-ea"/>
                <a:cs typeface="+mn-cs"/>
              </a:rPr>
              <a:t> method. </a:t>
            </a:r>
          </a:p>
          <a:p>
            <a:r>
              <a:rPr lang="en-US" sz="1200" b="0" i="0" kern="1200" dirty="0" smtClean="0">
                <a:solidFill>
                  <a:schemeClr val="tx1"/>
                </a:solidFill>
                <a:effectLst/>
                <a:latin typeface="+mn-lt"/>
                <a:ea typeface="+mn-ea"/>
                <a:cs typeface="+mn-cs"/>
              </a:rPr>
              <a:t>As an example, if you use a </a:t>
            </a:r>
            <a:r>
              <a:rPr lang="en-US" dirty="0" smtClean="0"/>
              <a:t>Location</a:t>
            </a:r>
            <a:r>
              <a:rPr lang="en-US" sz="1200" b="0" i="0" kern="1200" dirty="0" smtClean="0">
                <a:solidFill>
                  <a:schemeClr val="tx1"/>
                </a:solidFill>
                <a:effectLst/>
                <a:latin typeface="+mn-lt"/>
                <a:ea typeface="+mn-ea"/>
                <a:cs typeface="+mn-cs"/>
              </a:rPr>
              <a:t> object called </a:t>
            </a:r>
            <a:r>
              <a:rPr lang="en-US" dirty="0" err="1" smtClean="0"/>
              <a:t>lastLocation</a:t>
            </a:r>
            <a:r>
              <a:rPr lang="en-US" sz="1200" b="0" i="0" kern="1200" dirty="0" smtClean="0">
                <a:solidFill>
                  <a:schemeClr val="tx1"/>
                </a:solidFill>
                <a:effectLst/>
                <a:latin typeface="+mn-lt"/>
                <a:ea typeface="+mn-ea"/>
                <a:cs typeface="+mn-cs"/>
              </a:rPr>
              <a:t> to record the device’s last location, you can find the distance in meters between the locations using:</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7108312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Now that we’ve created a listener, we need to register it with the location service.</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35</a:t>
            </a:fld>
            <a:endParaRPr lang="en-US"/>
          </a:p>
        </p:txBody>
      </p:sp>
    </p:spTree>
    <p:extLst>
      <p:ext uri="{BB962C8B-B14F-4D97-AF65-F5344CB8AC3E}">
        <p14:creationId xmlns:p14="http://schemas.microsoft.com/office/powerpoint/2010/main" val="35708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You register the location listener with the Android location service using a </a:t>
            </a:r>
            <a:r>
              <a:rPr lang="en-US" sz="1200" kern="1200" dirty="0" err="1" smtClean="0">
                <a:solidFill>
                  <a:schemeClr val="tx1"/>
                </a:solidFill>
                <a:effectLst/>
                <a:latin typeface="+mn-lt"/>
                <a:ea typeface="+mn-ea"/>
                <a:cs typeface="+mn-cs"/>
              </a:rPr>
              <a:t>LocationManager</a:t>
            </a:r>
            <a:r>
              <a:rPr lang="en-US" sz="1200" kern="1200" dirty="0" smtClean="0">
                <a:solidFill>
                  <a:schemeClr val="tx1"/>
                </a:solidFill>
                <a:effectLst/>
                <a:latin typeface="+mn-lt"/>
                <a:ea typeface="+mn-ea"/>
                <a:cs typeface="+mn-cs"/>
              </a:rPr>
              <a:t> object. </a:t>
            </a:r>
          </a:p>
          <a:p>
            <a:pPr fontAlgn="base"/>
            <a:r>
              <a:rPr lang="en-US" sz="1200" kern="1200" dirty="0" smtClean="0">
                <a:solidFill>
                  <a:schemeClr val="tx1"/>
                </a:solidFill>
                <a:effectLst/>
                <a:latin typeface="+mn-lt"/>
                <a:ea typeface="+mn-ea"/>
                <a:cs typeface="+mn-cs"/>
              </a:rPr>
              <a:t>A location manager gives you access to the location service, and you create one like this:</a:t>
            </a:r>
          </a:p>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getSystemService</a:t>
            </a:r>
            <a:r>
              <a:rPr lang="en-US" sz="1200" b="0" i="0" kern="1200" dirty="0" smtClean="0">
                <a:solidFill>
                  <a:schemeClr val="tx1"/>
                </a:solidFill>
                <a:effectLst/>
                <a:latin typeface="+mn-lt"/>
                <a:ea typeface="+mn-ea"/>
                <a:cs typeface="+mn-cs"/>
              </a:rPr>
              <a:t>() method returns a reference to a system level service. In this case, we want to use Android’s location service, so we use:</a:t>
            </a:r>
          </a:p>
          <a:p>
            <a:r>
              <a:rPr lang="en-US" sz="1200" b="1" i="0" kern="1200" dirty="0" err="1" smtClean="0">
                <a:solidFill>
                  <a:schemeClr val="tx1"/>
                </a:solidFill>
                <a:effectLst/>
                <a:latin typeface="+mn-lt"/>
                <a:ea typeface="+mn-ea"/>
                <a:cs typeface="+mn-cs"/>
              </a:rPr>
              <a:t>getSystemService</a:t>
            </a:r>
            <a:r>
              <a:rPr lang="en-US" sz="1200" b="1" i="0" kern="1200" dirty="0" smtClean="0">
                <a:solidFill>
                  <a:schemeClr val="tx1"/>
                </a:solidFill>
                <a:effectLst/>
                <a:latin typeface="+mn-lt"/>
                <a:ea typeface="+mn-ea"/>
                <a:cs typeface="+mn-cs"/>
              </a:rPr>
              <a:t>(</a:t>
            </a:r>
            <a:r>
              <a:rPr lang="en-US" sz="1200" b="1" i="0" kern="1200" dirty="0" err="1" smtClean="0">
                <a:solidFill>
                  <a:schemeClr val="tx1"/>
                </a:solidFill>
                <a:effectLst/>
                <a:latin typeface="+mn-lt"/>
                <a:ea typeface="+mn-ea"/>
                <a:cs typeface="+mn-cs"/>
              </a:rPr>
              <a:t>Context.LOCATION_SERVICE</a:t>
            </a:r>
            <a:r>
              <a:rPr lang="en-US" sz="1200" b="1" i="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36</a:t>
            </a:fld>
            <a:endParaRPr lang="en-US"/>
          </a:p>
        </p:txBody>
      </p:sp>
    </p:spTree>
    <p:extLst>
      <p:ext uri="{BB962C8B-B14F-4D97-AF65-F5344CB8AC3E}">
        <p14:creationId xmlns:p14="http://schemas.microsoft.com/office/powerpoint/2010/main" val="861070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Once you have a location manager, you can use its </a:t>
            </a:r>
            <a:r>
              <a:rPr lang="en-US" sz="1200" b="0" i="0" kern="1200" dirty="0" err="1" smtClean="0">
                <a:solidFill>
                  <a:schemeClr val="tx1"/>
                </a:solidFill>
                <a:effectLst/>
                <a:latin typeface="+mn-lt"/>
                <a:ea typeface="+mn-ea"/>
                <a:cs typeface="+mn-cs"/>
              </a:rPr>
              <a:t>requestLocationUpdates</a:t>
            </a:r>
            <a:r>
              <a:rPr lang="en-US" sz="1200" b="0" i="0" kern="1200" dirty="0" smtClean="0">
                <a:solidFill>
                  <a:schemeClr val="tx1"/>
                </a:solidFill>
                <a:effectLst/>
                <a:latin typeface="+mn-lt"/>
                <a:ea typeface="+mn-ea"/>
                <a:cs typeface="+mn-cs"/>
              </a:rPr>
              <a:t>() method to register the location listener with the location service, and specify criteria for how often you want the listener to get updated. The </a:t>
            </a:r>
            <a:r>
              <a:rPr lang="en-US" sz="1200" b="0" i="0" kern="1200" dirty="0" err="1" smtClean="0">
                <a:solidFill>
                  <a:schemeClr val="tx1"/>
                </a:solidFill>
                <a:effectLst/>
                <a:latin typeface="+mn-lt"/>
                <a:ea typeface="+mn-ea"/>
                <a:cs typeface="+mn-cs"/>
              </a:rPr>
              <a:t>requestLocationUpdates</a:t>
            </a:r>
            <a:r>
              <a:rPr lang="en-US" sz="1200" b="0" i="0" kern="1200" dirty="0" smtClean="0">
                <a:solidFill>
                  <a:schemeClr val="tx1"/>
                </a:solidFill>
                <a:effectLst/>
                <a:latin typeface="+mn-lt"/>
                <a:ea typeface="+mn-ea"/>
                <a:cs typeface="+mn-cs"/>
              </a:rPr>
              <a:t>() method takes four parameters: a GPS provider, the minimum time interval between location updates in milliseconds, the minimum distance between location updates in meters, and a </a:t>
            </a:r>
            <a:r>
              <a:rPr lang="en-US" sz="1200" b="0" i="0" kern="1200" dirty="0" err="1" smtClean="0">
                <a:solidFill>
                  <a:schemeClr val="tx1"/>
                </a:solidFill>
                <a:effectLst/>
                <a:latin typeface="+mn-lt"/>
                <a:ea typeface="+mn-ea"/>
                <a:cs typeface="+mn-cs"/>
              </a:rPr>
              <a:t>LocationListener</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Here’s how you’d use the method to get updates every second when the device has moved more than a meter:</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37</a:t>
            </a:fld>
            <a:endParaRPr lang="en-US"/>
          </a:p>
        </p:txBody>
      </p:sp>
    </p:spTree>
    <p:extLst>
      <p:ext uri="{BB962C8B-B14F-4D97-AF65-F5344CB8AC3E}">
        <p14:creationId xmlns:p14="http://schemas.microsoft.com/office/powerpoint/2010/main" val="10110190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 can use this in the </a:t>
            </a:r>
            <a:r>
              <a:rPr lang="en-US" dirty="0" smtClean="0"/>
              <a:t>Service </a:t>
            </a:r>
            <a:r>
              <a:rPr lang="en-US" dirty="0" err="1" smtClean="0"/>
              <a:t>onCreate</a:t>
            </a:r>
            <a:r>
              <a:rPr lang="en-US" dirty="0" smtClean="0"/>
              <a:t>()</a:t>
            </a:r>
            <a:r>
              <a:rPr lang="en-US" sz="1200" b="0" i="0" kern="1200" dirty="0" smtClean="0">
                <a:solidFill>
                  <a:schemeClr val="tx1"/>
                </a:solidFill>
                <a:effectLst/>
                <a:latin typeface="+mn-lt"/>
                <a:ea typeface="+mn-ea"/>
                <a:cs typeface="+mn-cs"/>
              </a:rPr>
              <a:t> method to register the listener we created with the location service and make sure it gets regular updates. Here’s the code:</a:t>
            </a:r>
          </a:p>
          <a:p>
            <a:r>
              <a:rPr lang="en-US" sz="1200" b="0" i="0" kern="1200" dirty="0" smtClean="0">
                <a:solidFill>
                  <a:schemeClr val="tx1"/>
                </a:solidFill>
                <a:effectLst/>
                <a:latin typeface="+mn-lt"/>
                <a:ea typeface="+mn-ea"/>
                <a:cs typeface="+mn-cs"/>
              </a:rPr>
              <a:t>That’s everything we need to register the listener with the location service and get it to keep track of the distance traveled. Next, we need to get it to report back to the activity.</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17583055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Tell the activity the distance traveled</a:t>
            </a:r>
          </a:p>
          <a:p>
            <a:pPr fontAlgn="base"/>
            <a:r>
              <a:rPr lang="en-US" sz="1200" kern="1200" dirty="0" smtClean="0">
                <a:solidFill>
                  <a:schemeClr val="tx1"/>
                </a:solidFill>
                <a:effectLst/>
                <a:latin typeface="+mn-lt"/>
                <a:ea typeface="+mn-ea"/>
                <a:cs typeface="+mn-cs"/>
              </a:rPr>
              <a:t>If you remember, there were two things we needed our service to do.</a:t>
            </a:r>
          </a:p>
          <a:p>
            <a:pPr fontAlgn="base"/>
            <a:r>
              <a:rPr lang="en-US" sz="1200" kern="1200" dirty="0" smtClean="0">
                <a:solidFill>
                  <a:schemeClr val="tx1"/>
                </a:solidFill>
                <a:effectLst/>
                <a:latin typeface="+mn-lt"/>
                <a:ea typeface="+mn-ea"/>
                <a:cs typeface="+mn-cs"/>
              </a:rPr>
              <a:t>The first thing we needed was to get it to keep track of the distance traveled by the device. We’ve now done this by creating a location listener and registering it with the location service.</a:t>
            </a:r>
          </a:p>
          <a:p>
            <a:pPr fontAlgn="base"/>
            <a:r>
              <a:rPr lang="en-US" sz="1200" kern="1200" dirty="0" smtClean="0">
                <a:solidFill>
                  <a:schemeClr val="tx1"/>
                </a:solidFill>
                <a:effectLst/>
                <a:latin typeface="+mn-lt"/>
                <a:ea typeface="+mn-ea"/>
                <a:cs typeface="+mn-cs"/>
              </a:rPr>
              <a:t>The second thing we need is to get the service to tell the activity how far the device has traveled so that it can tell the user. To do this, we’ll create a simple </a:t>
            </a:r>
            <a:r>
              <a:rPr lang="en-US" sz="1200" kern="1200" dirty="0" err="1" smtClean="0">
                <a:solidFill>
                  <a:schemeClr val="tx1"/>
                </a:solidFill>
                <a:effectLst/>
                <a:latin typeface="+mn-lt"/>
                <a:ea typeface="+mn-ea"/>
                <a:cs typeface="+mn-cs"/>
              </a:rPr>
              <a:t>getMiles</a:t>
            </a:r>
            <a:r>
              <a:rPr lang="en-US" sz="1200" kern="1200" dirty="0" smtClean="0">
                <a:solidFill>
                  <a:schemeClr val="tx1"/>
                </a:solidFill>
                <a:effectLst/>
                <a:latin typeface="+mn-lt"/>
                <a:ea typeface="+mn-ea"/>
                <a:cs typeface="+mn-cs"/>
              </a:rPr>
              <a:t>() method in the service that converts the current distance traveled into miles. The activity will call this method whenever it want to know the distance.</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39</a:t>
            </a:fld>
            <a:endParaRPr lang="en-US"/>
          </a:p>
        </p:txBody>
      </p:sp>
    </p:spTree>
    <p:extLst>
      <p:ext uri="{BB962C8B-B14F-4D97-AF65-F5344CB8AC3E}">
        <p14:creationId xmlns:p14="http://schemas.microsoft.com/office/powerpoint/2010/main" val="14338065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method takes the current distance traveled in meters, then divides it by 1609.344 to get the distance traveled in miles.</a:t>
            </a:r>
          </a:p>
          <a:p>
            <a:pPr fontAlgn="base"/>
            <a:r>
              <a:rPr lang="en-US" sz="1200" b="0" i="0" kern="1200" dirty="0" smtClean="0">
                <a:solidFill>
                  <a:schemeClr val="tx1"/>
                </a:solidFill>
                <a:effectLst/>
                <a:latin typeface="+mn-lt"/>
                <a:ea typeface="+mn-ea"/>
                <a:cs typeface="+mn-cs"/>
              </a:rPr>
              <a:t>That’s everything we need for our </a:t>
            </a:r>
            <a:r>
              <a:rPr lang="en-US" sz="1200" b="0" i="1" kern="1200" dirty="0" err="1" smtClean="0">
                <a:solidFill>
                  <a:schemeClr val="tx1"/>
                </a:solidFill>
                <a:effectLst/>
                <a:latin typeface="+mn-lt"/>
                <a:ea typeface="+mn-ea"/>
                <a:cs typeface="+mn-cs"/>
              </a:rPr>
              <a:t>OdometerService.java</a:t>
            </a:r>
            <a:r>
              <a:rPr lang="en-US" sz="1200" b="0" i="0" kern="1200" dirty="0" smtClean="0">
                <a:solidFill>
                  <a:schemeClr val="tx1"/>
                </a:solidFill>
                <a:effectLst/>
                <a:latin typeface="+mn-lt"/>
                <a:ea typeface="+mn-ea"/>
                <a:cs typeface="+mn-cs"/>
              </a:rPr>
              <a:t> code. We’ll show you the full code on the next page.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40</a:t>
            </a:fld>
            <a:endParaRPr lang="en-US"/>
          </a:p>
        </p:txBody>
      </p:sp>
    </p:spTree>
    <p:extLst>
      <p:ext uri="{BB962C8B-B14F-4D97-AF65-F5344CB8AC3E}">
        <p14:creationId xmlns:p14="http://schemas.microsoft.com/office/powerpoint/2010/main" val="9506383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41</a:t>
            </a:fld>
            <a:endParaRPr lang="en-US"/>
          </a:p>
        </p:txBody>
      </p:sp>
    </p:spTree>
    <p:extLst>
      <p:ext uri="{BB962C8B-B14F-4D97-AF65-F5344CB8AC3E}">
        <p14:creationId xmlns:p14="http://schemas.microsoft.com/office/powerpoint/2010/main" val="737876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How you use the notification service</a:t>
            </a:r>
          </a:p>
          <a:p>
            <a:pPr fontAlgn="base"/>
            <a:r>
              <a:rPr lang="en-US" sz="1200" kern="1200" dirty="0" smtClean="0">
                <a:solidFill>
                  <a:schemeClr val="tx1"/>
                </a:solidFill>
                <a:effectLst/>
                <a:latin typeface="+mn-lt"/>
                <a:ea typeface="+mn-ea"/>
                <a:cs typeface="+mn-cs"/>
              </a:rPr>
              <a:t>Here’s an overview of how our app will work with the Android notification service:</a:t>
            </a:r>
          </a:p>
          <a:p>
            <a:pPr fontAlgn="base"/>
            <a:r>
              <a:rPr lang="en-US" sz="1200" b="1" i="0" kern="1200" dirty="0" smtClean="0">
                <a:solidFill>
                  <a:schemeClr val="tx1"/>
                </a:solidFill>
                <a:effectLst/>
                <a:latin typeface="+mn-lt"/>
                <a:ea typeface="+mn-ea"/>
                <a:cs typeface="+mn-cs"/>
              </a:rPr>
              <a:t>1.</a:t>
            </a:r>
            <a:r>
              <a:rPr lang="en-US" sz="1200" b="1" i="0" kern="1200" baseline="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MainActivity</a:t>
            </a:r>
            <a:r>
              <a:rPr lang="en-US" sz="1200" b="1" i="0" kern="1200" dirty="0" smtClean="0">
                <a:solidFill>
                  <a:schemeClr val="tx1"/>
                </a:solidFill>
                <a:effectLst/>
                <a:latin typeface="+mn-lt"/>
                <a:ea typeface="+mn-ea"/>
                <a:cs typeface="+mn-cs"/>
              </a:rPr>
              <a:t> starts </a:t>
            </a:r>
            <a:r>
              <a:rPr lang="en-US" sz="1200" b="1" i="0" kern="1200" dirty="0" err="1" smtClean="0">
                <a:solidFill>
                  <a:schemeClr val="tx1"/>
                </a:solidFill>
                <a:effectLst/>
                <a:latin typeface="+mn-lt"/>
                <a:ea typeface="+mn-ea"/>
                <a:cs typeface="+mn-cs"/>
              </a:rPr>
              <a:t>DelayedMessageService</a:t>
            </a:r>
            <a:r>
              <a:rPr lang="en-US" sz="1200" b="1" i="0" kern="1200" dirty="0" smtClean="0">
                <a:solidFill>
                  <a:schemeClr val="tx1"/>
                </a:solidFill>
                <a:effectLst/>
                <a:latin typeface="+mn-lt"/>
                <a:ea typeface="+mn-ea"/>
                <a:cs typeface="+mn-cs"/>
              </a:rPr>
              <a:t> by passing it an intent.</a:t>
            </a:r>
          </a:p>
          <a:p>
            <a:pPr fontAlgn="base"/>
            <a:r>
              <a:rPr lang="en-US" sz="1200" b="1" i="0" kern="1200" dirty="0" smtClean="0">
                <a:solidFill>
                  <a:schemeClr val="tx1"/>
                </a:solidFill>
                <a:effectLst/>
                <a:latin typeface="+mn-lt"/>
                <a:ea typeface="+mn-ea"/>
                <a:cs typeface="+mn-cs"/>
              </a:rPr>
              <a:t>2. </a:t>
            </a:r>
            <a:r>
              <a:rPr lang="en-US" sz="1200" b="1" i="0" kern="1200" dirty="0" err="1" smtClean="0">
                <a:solidFill>
                  <a:schemeClr val="tx1"/>
                </a:solidFill>
                <a:effectLst/>
                <a:latin typeface="+mn-lt"/>
                <a:ea typeface="+mn-ea"/>
                <a:cs typeface="+mn-cs"/>
              </a:rPr>
              <a:t>DelayedMessageService</a:t>
            </a:r>
            <a:r>
              <a:rPr lang="en-US" sz="1200" b="1" i="0" kern="1200" dirty="0" smtClean="0">
                <a:solidFill>
                  <a:schemeClr val="tx1"/>
                </a:solidFill>
                <a:effectLst/>
                <a:latin typeface="+mn-lt"/>
                <a:ea typeface="+mn-ea"/>
                <a:cs typeface="+mn-cs"/>
              </a:rPr>
              <a:t> creates a new Notification object.</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The Notification object contains details of how the notification should be configured, such as its text, title, and icon.</a:t>
            </a:r>
          </a:p>
          <a:p>
            <a:pPr fontAlgn="base"/>
            <a:r>
              <a:rPr lang="en-US" sz="1200" kern="1200" dirty="0" smtClean="0">
                <a:solidFill>
                  <a:schemeClr val="tx1"/>
                </a:solidFill>
                <a:effectLst/>
                <a:latin typeface="+mn-lt"/>
                <a:ea typeface="+mn-ea"/>
                <a:cs typeface="+mn-cs"/>
              </a:rPr>
              <a:t>3.</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DelayedMessageService</a:t>
            </a:r>
            <a:r>
              <a:rPr lang="en-US" sz="1200" b="1" i="0" kern="1200" dirty="0" smtClean="0">
                <a:solidFill>
                  <a:schemeClr val="tx1"/>
                </a:solidFill>
                <a:effectLst/>
                <a:latin typeface="+mn-lt"/>
                <a:ea typeface="+mn-ea"/>
                <a:cs typeface="+mn-cs"/>
              </a:rPr>
              <a:t> creates a </a:t>
            </a:r>
            <a:r>
              <a:rPr lang="en-US" sz="1200" b="1" i="0" kern="1200" dirty="0" err="1" smtClean="0">
                <a:solidFill>
                  <a:schemeClr val="tx1"/>
                </a:solidFill>
                <a:effectLst/>
                <a:latin typeface="+mn-lt"/>
                <a:ea typeface="+mn-ea"/>
                <a:cs typeface="+mn-cs"/>
              </a:rPr>
              <a:t>NotificationManager</a:t>
            </a:r>
            <a:r>
              <a:rPr lang="en-US" sz="1200" b="1" i="0" kern="1200" dirty="0" smtClean="0">
                <a:solidFill>
                  <a:schemeClr val="tx1"/>
                </a:solidFill>
                <a:effectLst/>
                <a:latin typeface="+mn-lt"/>
                <a:ea typeface="+mn-ea"/>
                <a:cs typeface="+mn-cs"/>
              </a:rPr>
              <a:t> object to access Android’s notification service.</a:t>
            </a:r>
            <a:endParaRPr lang="en-US" sz="1200" kern="1200" dirty="0" smtClean="0">
              <a:solidFill>
                <a:schemeClr val="tx1"/>
              </a:solidFill>
              <a:effectLst/>
              <a:latin typeface="+mn-lt"/>
              <a:ea typeface="+mn-ea"/>
              <a:cs typeface="+mn-cs"/>
            </a:endParaRPr>
          </a:p>
          <a:p>
            <a:pPr fontAlgn="base"/>
            <a:r>
              <a:rPr lang="en-US" sz="1200" kern="1200" dirty="0" err="1" smtClean="0">
                <a:solidFill>
                  <a:schemeClr val="tx1"/>
                </a:solidFill>
                <a:effectLst/>
                <a:latin typeface="+mn-lt"/>
                <a:ea typeface="+mn-ea"/>
                <a:cs typeface="+mn-cs"/>
              </a:rPr>
              <a:t>DelayedMessageService</a:t>
            </a:r>
            <a:r>
              <a:rPr lang="en-US" sz="1200" kern="1200" dirty="0" smtClean="0">
                <a:solidFill>
                  <a:schemeClr val="tx1"/>
                </a:solidFill>
                <a:effectLst/>
                <a:latin typeface="+mn-lt"/>
                <a:ea typeface="+mn-ea"/>
                <a:cs typeface="+mn-cs"/>
              </a:rPr>
              <a:t> passes the Notification object to the </a:t>
            </a:r>
            <a:r>
              <a:rPr lang="en-US" sz="1200" kern="1200" dirty="0" err="1" smtClean="0">
                <a:solidFill>
                  <a:schemeClr val="tx1"/>
                </a:solidFill>
                <a:effectLst/>
                <a:latin typeface="+mn-lt"/>
                <a:ea typeface="+mn-ea"/>
                <a:cs typeface="+mn-cs"/>
              </a:rPr>
              <a:t>NotificationManager</a:t>
            </a:r>
            <a:r>
              <a:rPr lang="en-US" sz="1200" kern="1200" dirty="0" smtClean="0">
                <a:solidFill>
                  <a:schemeClr val="tx1"/>
                </a:solidFill>
                <a:effectLst/>
                <a:latin typeface="+mn-lt"/>
                <a:ea typeface="+mn-ea"/>
                <a:cs typeface="+mn-cs"/>
              </a:rPr>
              <a:t>, and the notification gets displayed.</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marL="228600" indent="-228600" fontAlgn="base">
              <a:buAutoNum type="arabicPeriod"/>
            </a:pP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4454824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42</a:t>
            </a:fld>
            <a:endParaRPr lang="en-US"/>
          </a:p>
        </p:txBody>
      </p:sp>
    </p:spTree>
    <p:extLst>
      <p:ext uri="{BB962C8B-B14F-4D97-AF65-F5344CB8AC3E}">
        <p14:creationId xmlns:p14="http://schemas.microsoft.com/office/powerpoint/2010/main" val="1180136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When you create an app, Android allows you to perform most actions by default. But there are some actions that Android needs the user to give permission for in order for them to work correctly. </a:t>
            </a:r>
          </a:p>
          <a:p>
            <a:pPr fontAlgn="base"/>
            <a:r>
              <a:rPr lang="en-US" sz="1200" kern="1200" dirty="0" smtClean="0">
                <a:solidFill>
                  <a:schemeClr val="tx1"/>
                </a:solidFill>
                <a:effectLst/>
                <a:latin typeface="+mn-lt"/>
                <a:ea typeface="+mn-ea"/>
                <a:cs typeface="+mn-cs"/>
              </a:rPr>
              <a:t>One of these actions is using the device GPS. If your app needs to use the device GPS, the user needs to give permission when the app is installed.</a:t>
            </a:r>
          </a:p>
          <a:p>
            <a:pPr fontAlgn="base"/>
            <a:r>
              <a:rPr lang="en-US" sz="1200" kern="1200" dirty="0" smtClean="0">
                <a:solidFill>
                  <a:schemeClr val="tx1"/>
                </a:solidFill>
                <a:effectLst/>
                <a:latin typeface="+mn-lt"/>
                <a:ea typeface="+mn-ea"/>
                <a:cs typeface="+mn-cs"/>
              </a:rPr>
              <a:t>You tell Android that your app needs permission to use the GPS using the &lt;uses-permission&gt; element like this:</a:t>
            </a:r>
          </a:p>
          <a:p>
            <a:pPr fontAlgn="base"/>
            <a:r>
              <a:rPr lang="en-US" sz="1200" b="0" i="0" kern="1200" dirty="0" smtClean="0">
                <a:solidFill>
                  <a:schemeClr val="tx1"/>
                </a:solidFill>
                <a:effectLst/>
                <a:latin typeface="+mn-lt"/>
                <a:ea typeface="+mn-ea"/>
                <a:cs typeface="+mn-cs"/>
              </a:rPr>
              <a:t>If you don’t include this permission in </a:t>
            </a:r>
            <a:r>
              <a:rPr lang="en-US" sz="1200" b="0" i="1" kern="1200" dirty="0" err="1" smtClean="0">
                <a:solidFill>
                  <a:schemeClr val="tx1"/>
                </a:solidFill>
                <a:effectLst/>
                <a:latin typeface="+mn-lt"/>
                <a:ea typeface="+mn-ea"/>
                <a:cs typeface="+mn-cs"/>
              </a:rPr>
              <a:t>AndroidManifest.xml</a:t>
            </a:r>
            <a:r>
              <a:rPr lang="en-US" sz="1200" b="0" i="0" kern="1200" dirty="0" smtClean="0">
                <a:solidFill>
                  <a:schemeClr val="tx1"/>
                </a:solidFill>
                <a:effectLst/>
                <a:latin typeface="+mn-lt"/>
                <a:ea typeface="+mn-ea"/>
                <a:cs typeface="+mn-cs"/>
              </a:rPr>
              <a:t>, the app will crash.</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43</a:t>
            </a:fld>
            <a:endParaRPr lang="en-US"/>
          </a:p>
        </p:txBody>
      </p:sp>
    </p:spTree>
    <p:extLst>
      <p:ext uri="{BB962C8B-B14F-4D97-AF65-F5344CB8AC3E}">
        <p14:creationId xmlns:p14="http://schemas.microsoft.com/office/powerpoint/2010/main" val="11520837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You also need to check that Android Studio has added your service to </a:t>
            </a:r>
            <a:r>
              <a:rPr lang="en-US" sz="1200" i="1" kern="1200" dirty="0" err="1" smtClean="0">
                <a:solidFill>
                  <a:schemeClr val="tx1"/>
                </a:solidFill>
                <a:effectLst/>
                <a:latin typeface="+mn-lt"/>
                <a:ea typeface="+mn-ea"/>
                <a:cs typeface="+mn-cs"/>
              </a:rPr>
              <a:t>AndroidManifest.xml</a:t>
            </a:r>
            <a:r>
              <a:rPr lang="en-US" sz="1200" kern="1200" dirty="0" smtClean="0">
                <a:solidFill>
                  <a:schemeClr val="tx1"/>
                </a:solidFill>
                <a:effectLst/>
                <a:latin typeface="+mn-lt"/>
                <a:ea typeface="+mn-ea"/>
                <a:cs typeface="+mn-cs"/>
              </a:rPr>
              <a: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44</a:t>
            </a:fld>
            <a:endParaRPr lang="en-US"/>
          </a:p>
        </p:txBody>
      </p:sp>
    </p:spTree>
    <p:extLst>
      <p:ext uri="{BB962C8B-B14F-4D97-AF65-F5344CB8AC3E}">
        <p14:creationId xmlns:p14="http://schemas.microsoft.com/office/powerpoint/2010/main" val="3830728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Where we’ve got to</a:t>
            </a:r>
          </a:p>
          <a:p>
            <a:pPr fontAlgn="base"/>
            <a:r>
              <a:rPr lang="en-US" sz="1200" kern="1200" dirty="0" smtClean="0">
                <a:solidFill>
                  <a:schemeClr val="tx1"/>
                </a:solidFill>
                <a:effectLst/>
                <a:latin typeface="+mn-lt"/>
                <a:ea typeface="+mn-ea"/>
                <a:cs typeface="+mn-cs"/>
              </a:rPr>
              <a:t>Let’s look again at what we want our app to do so we can see what’s left:</a:t>
            </a:r>
          </a:p>
          <a:p>
            <a:pPr fontAlgn="base"/>
            <a:r>
              <a:rPr lang="en-US" sz="1200" b="1" i="0" kern="1200" dirty="0" err="1" smtClean="0">
                <a:solidFill>
                  <a:schemeClr val="tx1"/>
                </a:solidFill>
                <a:effectLst/>
                <a:latin typeface="+mn-lt"/>
                <a:ea typeface="+mn-ea"/>
                <a:cs typeface="+mn-cs"/>
              </a:rPr>
              <a:t>MainActivity</a:t>
            </a:r>
            <a:r>
              <a:rPr lang="en-US" sz="1200" b="1" i="0" kern="1200" dirty="0" smtClean="0">
                <a:solidFill>
                  <a:schemeClr val="tx1"/>
                </a:solidFill>
                <a:effectLst/>
                <a:latin typeface="+mn-lt"/>
                <a:ea typeface="+mn-ea"/>
                <a:cs typeface="+mn-cs"/>
              </a:rPr>
              <a:t> binds to </a:t>
            </a:r>
            <a:r>
              <a:rPr lang="en-US" sz="1200" b="1" i="0" kern="1200" dirty="0" err="1" smtClean="0">
                <a:solidFill>
                  <a:schemeClr val="tx1"/>
                </a:solidFill>
                <a:effectLst/>
                <a:latin typeface="+mn-lt"/>
                <a:ea typeface="+mn-ea"/>
                <a:cs typeface="+mn-cs"/>
              </a:rPr>
              <a:t>OdometerService</a:t>
            </a:r>
            <a:r>
              <a:rPr lang="en-US" sz="1200" b="1" i="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fontAlgn="base"/>
            <a:r>
              <a:rPr lang="en-US" sz="1200" kern="1200" dirty="0" err="1" smtClean="0">
                <a:solidFill>
                  <a:schemeClr val="tx1"/>
                </a:solidFill>
                <a:effectLst/>
                <a:latin typeface="+mn-lt"/>
                <a:ea typeface="+mn-ea"/>
                <a:cs typeface="+mn-cs"/>
              </a:rPr>
              <a:t>MainActivity</a:t>
            </a:r>
            <a:r>
              <a:rPr lang="en-US" sz="1200" kern="1200" dirty="0" smtClean="0">
                <a:solidFill>
                  <a:schemeClr val="tx1"/>
                </a:solidFill>
                <a:effectLst/>
                <a:latin typeface="+mn-lt"/>
                <a:ea typeface="+mn-ea"/>
                <a:cs typeface="+mn-cs"/>
              </a:rPr>
              <a:t> uses the </a:t>
            </a:r>
            <a:r>
              <a:rPr lang="en-US" sz="1200" kern="1200" dirty="0" err="1" smtClean="0">
                <a:solidFill>
                  <a:schemeClr val="tx1"/>
                </a:solidFill>
                <a:effectLst/>
                <a:latin typeface="+mn-lt"/>
                <a:ea typeface="+mn-ea"/>
                <a:cs typeface="+mn-cs"/>
              </a:rPr>
              <a:t>OdometerService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getMiles</a:t>
            </a:r>
            <a:r>
              <a:rPr lang="en-US" sz="1200" kern="1200" dirty="0" smtClean="0">
                <a:solidFill>
                  <a:schemeClr val="tx1"/>
                </a:solidFill>
                <a:effectLst/>
                <a:latin typeface="+mn-lt"/>
                <a:ea typeface="+mn-ea"/>
                <a:cs typeface="+mn-cs"/>
              </a:rPr>
              <a:t>() method to ask for the number of miles traveled.</a:t>
            </a:r>
          </a:p>
          <a:p>
            <a:pPr fontAlgn="base"/>
            <a:r>
              <a:rPr lang="en-US" sz="1200" b="1"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OdometerService</a:t>
            </a:r>
            <a:r>
              <a:rPr lang="en-US" sz="1200" b="1" i="0" kern="1200" dirty="0" smtClean="0">
                <a:solidFill>
                  <a:schemeClr val="tx1"/>
                </a:solidFill>
                <a:effectLst/>
                <a:latin typeface="+mn-lt"/>
                <a:ea typeface="+mn-ea"/>
                <a:cs typeface="+mn-cs"/>
              </a:rPr>
              <a:t> uses the Android location services to keep track of when the device moves.</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It uses these locations to calculate how far the device has traveled.</a:t>
            </a:r>
          </a:p>
          <a:p>
            <a:pPr fontAlgn="base"/>
            <a:r>
              <a:rPr lang="en-US" sz="1200" b="1"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OdometerService</a:t>
            </a:r>
            <a:r>
              <a:rPr lang="en-US" sz="1200" b="1" i="0" kern="1200" dirty="0" smtClean="0">
                <a:solidFill>
                  <a:schemeClr val="tx1"/>
                </a:solidFill>
                <a:effectLst/>
                <a:latin typeface="+mn-lt"/>
                <a:ea typeface="+mn-ea"/>
                <a:cs typeface="+mn-cs"/>
              </a:rPr>
              <a:t> returns the distance traveled to </a:t>
            </a:r>
            <a:r>
              <a:rPr lang="en-US" sz="1200" b="1" i="0" kern="1200" dirty="0" err="1" smtClean="0">
                <a:solidFill>
                  <a:schemeClr val="tx1"/>
                </a:solidFill>
                <a:effectLst/>
                <a:latin typeface="+mn-lt"/>
                <a:ea typeface="+mn-ea"/>
                <a:cs typeface="+mn-cs"/>
              </a:rPr>
              <a:t>MainActivity</a:t>
            </a:r>
            <a:r>
              <a:rPr lang="en-US" sz="1200" b="1" i="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fontAlgn="base"/>
            <a:r>
              <a:rPr lang="en-US" sz="1200" kern="1200" dirty="0" err="1" smtClean="0">
                <a:solidFill>
                  <a:schemeClr val="tx1"/>
                </a:solidFill>
                <a:effectLst/>
                <a:latin typeface="+mn-lt"/>
                <a:ea typeface="+mn-ea"/>
                <a:cs typeface="+mn-cs"/>
              </a:rPr>
              <a:t>MainActivity</a:t>
            </a:r>
            <a:r>
              <a:rPr lang="en-US" sz="1200" kern="1200" dirty="0" smtClean="0">
                <a:solidFill>
                  <a:schemeClr val="tx1"/>
                </a:solidFill>
                <a:effectLst/>
                <a:latin typeface="+mn-lt"/>
                <a:ea typeface="+mn-ea"/>
                <a:cs typeface="+mn-cs"/>
              </a:rPr>
              <a:t> displays the distance traveled to the user.</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45</a:t>
            </a:fld>
            <a:endParaRPr lang="en-US"/>
          </a:p>
        </p:txBody>
      </p:sp>
    </p:spTree>
    <p:extLst>
      <p:ext uri="{BB962C8B-B14F-4D97-AF65-F5344CB8AC3E}">
        <p14:creationId xmlns:p14="http://schemas.microsoft.com/office/powerpoint/2010/main" val="5479543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So far we’ve created the </a:t>
            </a:r>
            <a:r>
              <a:rPr lang="en-US" sz="1200" b="0" i="0" kern="1200" dirty="0" err="1" smtClean="0">
                <a:solidFill>
                  <a:schemeClr val="tx1"/>
                </a:solidFill>
                <a:effectLst/>
                <a:latin typeface="+mn-lt"/>
                <a:ea typeface="+mn-ea"/>
                <a:cs typeface="+mn-cs"/>
              </a:rPr>
              <a:t>OdometerService</a:t>
            </a:r>
            <a:r>
              <a:rPr lang="en-US" sz="1200" b="0" i="0" kern="1200" dirty="0" smtClean="0">
                <a:solidFill>
                  <a:schemeClr val="tx1"/>
                </a:solidFill>
                <a:effectLst/>
                <a:latin typeface="+mn-lt"/>
                <a:ea typeface="+mn-ea"/>
                <a:cs typeface="+mn-cs"/>
              </a:rPr>
              <a:t>. It uses the Android location services to track locations, and uses this to calculate the distance traveled.</a:t>
            </a:r>
          </a:p>
          <a:p>
            <a:pPr fontAlgn="base"/>
            <a:r>
              <a:rPr lang="en-US" sz="1200" b="0" i="0" kern="1200" dirty="0" smtClean="0">
                <a:solidFill>
                  <a:schemeClr val="tx1"/>
                </a:solidFill>
                <a:effectLst/>
                <a:latin typeface="+mn-lt"/>
                <a:ea typeface="+mn-ea"/>
                <a:cs typeface="+mn-cs"/>
              </a:rPr>
              <a:t>The next thing we need to do is create </a:t>
            </a:r>
            <a:r>
              <a:rPr lang="en-US" sz="1200" b="0" i="0" kern="1200" dirty="0" err="1" smtClean="0">
                <a:solidFill>
                  <a:schemeClr val="tx1"/>
                </a:solidFill>
                <a:effectLst/>
                <a:latin typeface="+mn-lt"/>
                <a:ea typeface="+mn-ea"/>
                <a:cs typeface="+mn-cs"/>
              </a:rPr>
              <a:t>MainActivity</a:t>
            </a:r>
            <a:r>
              <a:rPr lang="en-US" sz="1200" b="0" i="0" kern="1200" dirty="0" smtClean="0">
                <a:solidFill>
                  <a:schemeClr val="tx1"/>
                </a:solidFill>
                <a:effectLst/>
                <a:latin typeface="+mn-lt"/>
                <a:ea typeface="+mn-ea"/>
                <a:cs typeface="+mn-cs"/>
              </a:rPr>
              <a:t>. We need to get it to bind to </a:t>
            </a:r>
            <a:r>
              <a:rPr lang="en-US" sz="1200" b="0" i="0" kern="1200" dirty="0" err="1" smtClean="0">
                <a:solidFill>
                  <a:schemeClr val="tx1"/>
                </a:solidFill>
                <a:effectLst/>
                <a:latin typeface="+mn-lt"/>
                <a:ea typeface="+mn-ea"/>
                <a:cs typeface="+mn-cs"/>
              </a:rPr>
              <a:t>OdometerService</a:t>
            </a:r>
            <a:r>
              <a:rPr lang="en-US" sz="1200" b="0" i="0" kern="1200" dirty="0" smtClean="0">
                <a:solidFill>
                  <a:schemeClr val="tx1"/>
                </a:solidFill>
                <a:effectLst/>
                <a:latin typeface="+mn-lt"/>
                <a:ea typeface="+mn-ea"/>
                <a:cs typeface="+mn-cs"/>
              </a:rPr>
              <a:t>, and then use the </a:t>
            </a:r>
            <a:r>
              <a:rPr lang="en-US" sz="1200" b="0" i="0" kern="1200" dirty="0" err="1" smtClean="0">
                <a:solidFill>
                  <a:schemeClr val="tx1"/>
                </a:solidFill>
                <a:effectLst/>
                <a:latin typeface="+mn-lt"/>
                <a:ea typeface="+mn-ea"/>
                <a:cs typeface="+mn-cs"/>
              </a:rPr>
              <a:t>OdometerService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getMiles</a:t>
            </a:r>
            <a:r>
              <a:rPr lang="en-US" sz="1200" b="0" i="0" kern="1200" dirty="0" smtClean="0">
                <a:solidFill>
                  <a:schemeClr val="tx1"/>
                </a:solidFill>
                <a:effectLst/>
                <a:latin typeface="+mn-lt"/>
                <a:ea typeface="+mn-ea"/>
                <a:cs typeface="+mn-cs"/>
              </a:rPr>
              <a:t>()method to display the distance the device has traveled.</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46</a:t>
            </a:fld>
            <a:endParaRPr lang="en-US"/>
          </a:p>
        </p:txBody>
      </p:sp>
    </p:spTree>
    <p:extLst>
      <p:ext uri="{BB962C8B-B14F-4D97-AF65-F5344CB8AC3E}">
        <p14:creationId xmlns:p14="http://schemas.microsoft.com/office/powerpoint/2010/main" val="15692385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 need to get </a:t>
            </a:r>
            <a:r>
              <a:rPr lang="en-US" dirty="0" err="1" smtClean="0"/>
              <a:t>MainActivity</a:t>
            </a:r>
            <a:r>
              <a:rPr lang="en-US" sz="1200" b="0" i="0" kern="1200" dirty="0" smtClean="0">
                <a:solidFill>
                  <a:schemeClr val="tx1"/>
                </a:solidFill>
                <a:effectLst/>
                <a:latin typeface="+mn-lt"/>
                <a:ea typeface="+mn-ea"/>
                <a:cs typeface="+mn-cs"/>
              </a:rPr>
              <a:t> to use the service to display the number of miles traveled, so we’ll start by updating the layout file </a:t>
            </a:r>
            <a:r>
              <a:rPr lang="en-US" sz="1200" b="0" i="1" kern="1200" dirty="0" err="1" smtClean="0">
                <a:solidFill>
                  <a:schemeClr val="tx1"/>
                </a:solidFill>
                <a:effectLst/>
                <a:latin typeface="+mn-lt"/>
                <a:ea typeface="+mn-ea"/>
                <a:cs typeface="+mn-cs"/>
              </a:rPr>
              <a:t>activity_main.xml</a:t>
            </a:r>
            <a:r>
              <a:rPr lang="en-US" sz="1200" b="0" i="0" kern="1200" dirty="0" smtClean="0">
                <a:solidFill>
                  <a:schemeClr val="tx1"/>
                </a:solidFill>
                <a:effectLst/>
                <a:latin typeface="+mn-lt"/>
                <a:ea typeface="+mn-ea"/>
                <a:cs typeface="+mn-cs"/>
              </a:rPr>
              <a:t>. We’ll add a text view to the layout that we can use to display the mileage. We’ll update the text view every second in our Java code.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47</a:t>
            </a:fld>
            <a:endParaRPr lang="en-US"/>
          </a:p>
        </p:txBody>
      </p:sp>
    </p:spTree>
    <p:extLst>
      <p:ext uri="{BB962C8B-B14F-4D97-AF65-F5344CB8AC3E}">
        <p14:creationId xmlns:p14="http://schemas.microsoft.com/office/powerpoint/2010/main" val="15679670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Next, we need to update the activity code so that it binds to the service and updates the text view. </a:t>
            </a:r>
          </a:p>
          <a:p>
            <a:pPr fontAlgn="base"/>
            <a:r>
              <a:rPr lang="en-US" sz="1200" b="0" i="0" kern="1200" dirty="0" smtClean="0">
                <a:solidFill>
                  <a:schemeClr val="tx1"/>
                </a:solidFill>
                <a:effectLst/>
                <a:latin typeface="+mn-lt"/>
                <a:ea typeface="+mn-ea"/>
                <a:cs typeface="+mn-cs"/>
              </a:rPr>
              <a:t>We already know how to update views, but what we don’t know is how to bind to the service. Let’s see how it’s done.</a:t>
            </a:r>
          </a:p>
          <a:p>
            <a:pPr fontAlgn="base"/>
            <a:r>
              <a:rPr lang="en-US" sz="1200" b="1" i="0" kern="1200" dirty="0" smtClean="0">
                <a:solidFill>
                  <a:schemeClr val="tx1"/>
                </a:solidFill>
                <a:effectLst/>
                <a:latin typeface="+mn-lt"/>
                <a:ea typeface="+mn-ea"/>
                <a:cs typeface="+mn-cs"/>
              </a:rPr>
              <a:t>Create a </a:t>
            </a:r>
            <a:r>
              <a:rPr lang="en-US" sz="1200" b="1" i="0" kern="1200" dirty="0" err="1" smtClean="0">
                <a:solidFill>
                  <a:schemeClr val="tx1"/>
                </a:solidFill>
                <a:effectLst/>
                <a:latin typeface="+mn-lt"/>
                <a:ea typeface="+mn-ea"/>
                <a:cs typeface="+mn-cs"/>
              </a:rPr>
              <a:t>ServiceConnection</a:t>
            </a:r>
            <a:endParaRPr lang="en-US" sz="1200" b="1"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Earlier on in the chapter, we said that an activity binds to a service using a </a:t>
            </a:r>
            <a:r>
              <a:rPr lang="en-US" sz="1200" b="0" i="0" kern="1200" dirty="0" err="1" smtClean="0">
                <a:solidFill>
                  <a:schemeClr val="tx1"/>
                </a:solidFill>
                <a:effectLst/>
                <a:latin typeface="+mn-lt"/>
                <a:ea typeface="+mn-ea"/>
                <a:cs typeface="+mn-cs"/>
              </a:rPr>
              <a:t>ServiceConnection</a:t>
            </a:r>
            <a:r>
              <a:rPr lang="en-US" sz="1200" b="0" i="0" kern="1200" dirty="0" smtClean="0">
                <a:solidFill>
                  <a:schemeClr val="tx1"/>
                </a:solidFill>
                <a:effectLst/>
                <a:latin typeface="+mn-lt"/>
                <a:ea typeface="+mn-ea"/>
                <a:cs typeface="+mn-cs"/>
              </a:rPr>
              <a:t> object. A </a:t>
            </a:r>
            <a:r>
              <a:rPr lang="en-US" sz="1200" b="0" i="0" kern="1200" dirty="0" err="1" smtClean="0">
                <a:solidFill>
                  <a:schemeClr val="tx1"/>
                </a:solidFill>
                <a:effectLst/>
                <a:latin typeface="+mn-lt"/>
                <a:ea typeface="+mn-ea"/>
                <a:cs typeface="+mn-cs"/>
              </a:rPr>
              <a:t>ServiceConnection</a:t>
            </a:r>
            <a:r>
              <a:rPr lang="en-US" sz="1200" b="0" i="0" kern="1200" dirty="0" smtClean="0">
                <a:solidFill>
                  <a:schemeClr val="tx1"/>
                </a:solidFill>
                <a:effectLst/>
                <a:latin typeface="+mn-lt"/>
                <a:ea typeface="+mn-ea"/>
                <a:cs typeface="+mn-cs"/>
              </a:rPr>
              <a:t> is an interface with two methods: </a:t>
            </a:r>
            <a:r>
              <a:rPr lang="en-US" sz="1200" b="0" i="0" kern="1200" dirty="0" err="1" smtClean="0">
                <a:solidFill>
                  <a:schemeClr val="tx1"/>
                </a:solidFill>
                <a:effectLst/>
                <a:latin typeface="+mn-lt"/>
                <a:ea typeface="+mn-ea"/>
                <a:cs typeface="+mn-cs"/>
              </a:rPr>
              <a:t>onServiceConnected</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onServiceDisconnected</a:t>
            </a:r>
            <a:r>
              <a:rPr lang="en-US" sz="1200" b="0" i="0" kern="1200" dirty="0" smtClean="0">
                <a:solidFill>
                  <a:schemeClr val="tx1"/>
                </a:solidFill>
                <a:effectLst/>
                <a:latin typeface="+mn-lt"/>
                <a:ea typeface="+mn-ea"/>
                <a:cs typeface="+mn-cs"/>
              </a:rPr>
              <a:t>().</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onServiceConnected</a:t>
            </a:r>
            <a:r>
              <a:rPr lang="en-US" sz="1200" b="0" i="0" kern="1200" dirty="0" smtClean="0">
                <a:solidFill>
                  <a:schemeClr val="tx1"/>
                </a:solidFill>
                <a:effectLst/>
                <a:latin typeface="+mn-lt"/>
                <a:ea typeface="+mn-ea"/>
                <a:cs typeface="+mn-cs"/>
              </a:rPr>
              <a:t>() method is called when a connection to the service has been established and a Binder object is received from the service. </a:t>
            </a:r>
          </a:p>
          <a:p>
            <a:pPr fontAlgn="base"/>
            <a:r>
              <a:rPr lang="en-US" sz="1200" b="0" i="0" kern="1200" dirty="0" smtClean="0">
                <a:solidFill>
                  <a:schemeClr val="tx1"/>
                </a:solidFill>
                <a:effectLst/>
                <a:latin typeface="+mn-lt"/>
                <a:ea typeface="+mn-ea"/>
                <a:cs typeface="+mn-cs"/>
              </a:rPr>
              <a:t>You can use the binder to get a reference to the service.</a:t>
            </a:r>
          </a:p>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onServiceDisconnected</a:t>
            </a:r>
            <a:r>
              <a:rPr lang="en-US" sz="1200" b="0" i="0" kern="1200" dirty="0" smtClean="0">
                <a:solidFill>
                  <a:schemeClr val="tx1"/>
                </a:solidFill>
                <a:effectLst/>
                <a:latin typeface="+mn-lt"/>
                <a:ea typeface="+mn-ea"/>
                <a:cs typeface="+mn-cs"/>
              </a:rPr>
              <a:t>() method is used when the connection to the service has been lost.</a:t>
            </a:r>
          </a:p>
          <a:p>
            <a:pPr fontAlgn="base"/>
            <a:r>
              <a:rPr lang="en-US" sz="1200" b="0" i="0" kern="1200" dirty="0" smtClean="0">
                <a:solidFill>
                  <a:schemeClr val="tx1"/>
                </a:solidFill>
                <a:effectLst/>
                <a:latin typeface="+mn-lt"/>
                <a:ea typeface="+mn-ea"/>
                <a:cs typeface="+mn-cs"/>
              </a:rPr>
              <a:t>When you need an activity to bind to a service, you need to create your own implementation of the </a:t>
            </a:r>
            <a:r>
              <a:rPr lang="en-US" sz="1200" b="0" i="0" kern="1200" dirty="0" err="1" smtClean="0">
                <a:solidFill>
                  <a:schemeClr val="tx1"/>
                </a:solidFill>
                <a:effectLst/>
                <a:latin typeface="+mn-lt"/>
                <a:ea typeface="+mn-ea"/>
                <a:cs typeface="+mn-cs"/>
              </a:rPr>
              <a:t>ServiceConnection</a:t>
            </a:r>
            <a:r>
              <a:rPr lang="en-US" sz="1200" b="0" i="0" kern="1200" dirty="0" smtClean="0">
                <a:solidFill>
                  <a:schemeClr val="tx1"/>
                </a:solidFill>
                <a:effectLst/>
                <a:latin typeface="+mn-lt"/>
                <a:ea typeface="+mn-ea"/>
                <a:cs typeface="+mn-cs"/>
              </a:rPr>
              <a:t>. Here’s ours:</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48</a:t>
            </a:fld>
            <a:endParaRPr lang="en-US"/>
          </a:p>
        </p:txBody>
      </p:sp>
    </p:spTree>
    <p:extLst>
      <p:ext uri="{BB962C8B-B14F-4D97-AF65-F5344CB8AC3E}">
        <p14:creationId xmlns:p14="http://schemas.microsoft.com/office/powerpoint/2010/main" val="6902515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the service is connected, the </a:t>
            </a:r>
            <a:r>
              <a:rPr lang="en-US" dirty="0" err="1" smtClean="0"/>
              <a:t>onServiceConnected</a:t>
            </a:r>
            <a:r>
              <a:rPr lang="en-US" dirty="0" smtClean="0"/>
              <a:t>() method uses the Binder object to get a reference to the service. </a:t>
            </a:r>
          </a:p>
          <a:p>
            <a:r>
              <a:rPr lang="en-US" dirty="0" smtClean="0"/>
              <a:t>We’re also using the </a:t>
            </a:r>
            <a:r>
              <a:rPr lang="en-US" dirty="0" err="1" smtClean="0"/>
              <a:t>onServiceConnected</a:t>
            </a:r>
            <a:r>
              <a:rPr lang="en-US" dirty="0" smtClean="0"/>
              <a:t>() and </a:t>
            </a:r>
            <a:r>
              <a:rPr lang="en-US" dirty="0" err="1" smtClean="0"/>
              <a:t>onServiceDisconnected</a:t>
            </a:r>
            <a:r>
              <a:rPr lang="en-US" dirty="0" smtClean="0"/>
              <a:t>() methods to record whether the service is currently connected.</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49</a:t>
            </a:fld>
            <a:endParaRPr lang="en-US"/>
          </a:p>
        </p:txBody>
      </p:sp>
    </p:spTree>
    <p:extLst>
      <p:ext uri="{BB962C8B-B14F-4D97-AF65-F5344CB8AC3E}">
        <p14:creationId xmlns:p14="http://schemas.microsoft.com/office/powerpoint/2010/main" val="3786556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use the connection to bind to the service when the activity becomes visible. As a reminder, when an activity becomes visible, its </a:t>
            </a:r>
            <a:r>
              <a:rPr lang="en-US" dirty="0" err="1" smtClean="0"/>
              <a:t>onStart</a:t>
            </a:r>
            <a:r>
              <a:rPr lang="en-US" dirty="0" smtClean="0"/>
              <a:t>() method gets called.</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50</a:t>
            </a:fld>
            <a:endParaRPr lang="en-US"/>
          </a:p>
        </p:txBody>
      </p:sp>
    </p:spTree>
    <p:extLst>
      <p:ext uri="{BB962C8B-B14F-4D97-AF65-F5344CB8AC3E}">
        <p14:creationId xmlns:p14="http://schemas.microsoft.com/office/powerpoint/2010/main" val="12629638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To bind to the service, you first create an explicit intent that’s directed at the service you want to bind to. </a:t>
            </a:r>
          </a:p>
          <a:p>
            <a:pPr fontAlgn="base"/>
            <a:r>
              <a:rPr lang="en-US" sz="1200" kern="1200" dirty="0" smtClean="0">
                <a:solidFill>
                  <a:schemeClr val="tx1"/>
                </a:solidFill>
                <a:effectLst/>
                <a:latin typeface="+mn-lt"/>
                <a:ea typeface="+mn-ea"/>
                <a:cs typeface="+mn-cs"/>
              </a:rPr>
              <a:t>You then use the activity’s </a:t>
            </a:r>
            <a:r>
              <a:rPr lang="en-US" sz="1200" kern="1200" dirty="0" err="1" smtClean="0">
                <a:solidFill>
                  <a:schemeClr val="tx1"/>
                </a:solidFill>
                <a:effectLst/>
                <a:latin typeface="+mn-lt"/>
                <a:ea typeface="+mn-ea"/>
                <a:cs typeface="+mn-cs"/>
              </a:rPr>
              <a:t>bindService</a:t>
            </a:r>
            <a:r>
              <a:rPr lang="en-US" sz="1200" kern="1200" dirty="0" smtClean="0">
                <a:solidFill>
                  <a:schemeClr val="tx1"/>
                </a:solidFill>
                <a:effectLst/>
                <a:latin typeface="+mn-lt"/>
                <a:ea typeface="+mn-ea"/>
                <a:cs typeface="+mn-cs"/>
              </a:rPr>
              <a:t>() method to bind to the service:</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 code </a:t>
            </a:r>
            <a:r>
              <a:rPr lang="en-US" sz="1200" kern="1200" dirty="0" err="1" smtClean="0">
                <a:solidFill>
                  <a:schemeClr val="tx1"/>
                </a:solidFill>
                <a:effectLst/>
                <a:latin typeface="+mn-lt"/>
                <a:ea typeface="+mn-ea"/>
                <a:cs typeface="+mn-cs"/>
              </a:rPr>
              <a:t>Context.BIND_AUTO_CREATE</a:t>
            </a:r>
            <a:r>
              <a:rPr lang="en-US" sz="1200" kern="1200" dirty="0" smtClean="0">
                <a:solidFill>
                  <a:schemeClr val="tx1"/>
                </a:solidFill>
                <a:effectLst/>
                <a:latin typeface="+mn-lt"/>
                <a:ea typeface="+mn-ea"/>
                <a:cs typeface="+mn-cs"/>
              </a:rPr>
              <a:t> tells Android to create the service if it doesn’t already exist.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51</a:t>
            </a:fld>
            <a:endParaRPr lang="en-US"/>
          </a:p>
        </p:txBody>
      </p:sp>
    </p:spTree>
    <p:extLst>
      <p:ext uri="{BB962C8B-B14F-4D97-AF65-F5344CB8AC3E}">
        <p14:creationId xmlns:p14="http://schemas.microsoft.com/office/powerpoint/2010/main" val="772600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create a notification using a notification builder to create a new Notification object. The notification builder allows you to create a notification with a specific set of features, without writing too much code. Each notification must include a small icon, a title, and some </a:t>
            </a:r>
            <a:r>
              <a:rPr lang="en-US" dirty="0" err="1" smtClean="0"/>
              <a:t>text.Here’s</a:t>
            </a:r>
            <a:r>
              <a:rPr lang="en-US" dirty="0" smtClean="0"/>
              <a:t> an example of the code you use to create a notification. It displays a high priority notification that vibrates when the notification appears and disappears once it’s clicked:</a:t>
            </a:r>
          </a:p>
          <a:p>
            <a:r>
              <a:rPr lang="en-US" dirty="0" smtClean="0"/>
              <a:t>These are just some of the properties that you can set. You can also set things like visibility to control whether the notification will appear on the lock-screen, a number to display a count next to the notification in case you want to send many notifications from the same app, and a sound to make the notification make a noise.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19364162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the activity loses visibility, we’re going to unbind from the service. When an activity loses visibility, its </a:t>
            </a:r>
            <a:r>
              <a:rPr lang="en-US" dirty="0" err="1" smtClean="0"/>
              <a:t>onStop</a:t>
            </a:r>
            <a:r>
              <a:rPr lang="en-US" dirty="0" smtClean="0"/>
              <a:t>()</a:t>
            </a:r>
            <a:r>
              <a:rPr lang="en-US" sz="1200" b="0" i="0" kern="1200" dirty="0" smtClean="0">
                <a:solidFill>
                  <a:schemeClr val="tx1"/>
                </a:solidFill>
                <a:effectLst/>
                <a:latin typeface="+mn-lt"/>
                <a:ea typeface="+mn-ea"/>
                <a:cs typeface="+mn-cs"/>
              </a:rPr>
              <a:t> method gets called.</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52</a:t>
            </a:fld>
            <a:endParaRPr lang="en-US"/>
          </a:p>
        </p:txBody>
      </p:sp>
    </p:spTree>
    <p:extLst>
      <p:ext uri="{BB962C8B-B14F-4D97-AF65-F5344CB8AC3E}">
        <p14:creationId xmlns:p14="http://schemas.microsoft.com/office/powerpoint/2010/main" val="12318418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You unbind from the service using the </a:t>
            </a:r>
            <a:r>
              <a:rPr lang="en-US" sz="1200" kern="1200" dirty="0" err="1" smtClean="0">
                <a:solidFill>
                  <a:schemeClr val="tx1"/>
                </a:solidFill>
                <a:effectLst/>
                <a:latin typeface="+mn-lt"/>
                <a:ea typeface="+mn-ea"/>
                <a:cs typeface="+mn-cs"/>
              </a:rPr>
              <a:t>unbindService</a:t>
            </a:r>
            <a:r>
              <a:rPr lang="en-US" sz="1200" kern="1200" dirty="0" smtClean="0">
                <a:solidFill>
                  <a:schemeClr val="tx1"/>
                </a:solidFill>
                <a:effectLst/>
                <a:latin typeface="+mn-lt"/>
                <a:ea typeface="+mn-ea"/>
                <a:cs typeface="+mn-cs"/>
              </a:rPr>
              <a:t>() connection. The method takes one parameter, our connection. </a:t>
            </a:r>
          </a:p>
          <a:p>
            <a:pPr fontAlgn="base"/>
            <a:r>
              <a:rPr lang="en-US" sz="1200" kern="1200" dirty="0" smtClean="0">
                <a:solidFill>
                  <a:schemeClr val="tx1"/>
                </a:solidFill>
                <a:effectLst/>
                <a:latin typeface="+mn-lt"/>
                <a:ea typeface="+mn-ea"/>
                <a:cs typeface="+mn-cs"/>
              </a:rPr>
              <a:t>We’re going to check whether the service is bound when the activity loses visibility, and if it is, we’ll unbind it:</a:t>
            </a:r>
          </a:p>
          <a:p>
            <a:pPr fontAlgn="base"/>
            <a:r>
              <a:rPr lang="en-US" sz="1200" b="0" i="0" kern="1200" dirty="0" smtClean="0">
                <a:solidFill>
                  <a:schemeClr val="tx1"/>
                </a:solidFill>
                <a:effectLst/>
                <a:latin typeface="+mn-lt"/>
                <a:ea typeface="+mn-ea"/>
                <a:cs typeface="+mn-cs"/>
              </a:rPr>
              <a:t>So far we have an activity that binds to the service when the activity starts, and unbinds from the service when the activity stops. </a:t>
            </a:r>
          </a:p>
          <a:p>
            <a:pPr fontAlgn="base"/>
            <a:r>
              <a:rPr lang="en-US" sz="1200" b="0" i="0" kern="1200" dirty="0" smtClean="0">
                <a:solidFill>
                  <a:schemeClr val="tx1"/>
                </a:solidFill>
                <a:effectLst/>
                <a:latin typeface="+mn-lt"/>
                <a:ea typeface="+mn-ea"/>
                <a:cs typeface="+mn-cs"/>
              </a:rPr>
              <a:t>The final thing we need to do is get the activity to ask the service for the distance traveled.</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53</a:t>
            </a:fld>
            <a:endParaRPr lang="en-US"/>
          </a:p>
        </p:txBody>
      </p:sp>
    </p:spTree>
    <p:extLst>
      <p:ext uri="{BB962C8B-B14F-4D97-AF65-F5344CB8AC3E}">
        <p14:creationId xmlns:p14="http://schemas.microsoft.com/office/powerpoint/2010/main" val="1074202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Once you have a connection to the service, you can call its methods. We’re going to call the </a:t>
            </a:r>
            <a:r>
              <a:rPr lang="en-US" sz="1200" kern="1200" dirty="0" err="1" smtClean="0">
                <a:solidFill>
                  <a:schemeClr val="tx1"/>
                </a:solidFill>
                <a:effectLst/>
                <a:latin typeface="+mn-lt"/>
                <a:ea typeface="+mn-ea"/>
                <a:cs typeface="+mn-cs"/>
              </a:rPr>
              <a:t>OdometerService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getMiles</a:t>
            </a:r>
            <a:r>
              <a:rPr lang="en-US" sz="1200" kern="1200" dirty="0" smtClean="0">
                <a:solidFill>
                  <a:schemeClr val="tx1"/>
                </a:solidFill>
                <a:effectLst/>
                <a:latin typeface="+mn-lt"/>
                <a:ea typeface="+mn-ea"/>
                <a:cs typeface="+mn-cs"/>
              </a:rPr>
              <a:t>() method every second to get the distance traveled, and then use it to update the text view in the layout. We’ll call the </a:t>
            </a:r>
            <a:r>
              <a:rPr lang="en-US" sz="1200" kern="1200" dirty="0" err="1" smtClean="0">
                <a:solidFill>
                  <a:schemeClr val="tx1"/>
                </a:solidFill>
                <a:effectLst/>
                <a:latin typeface="+mn-lt"/>
                <a:ea typeface="+mn-ea"/>
                <a:cs typeface="+mn-cs"/>
              </a:rPr>
              <a:t>getMiles</a:t>
            </a:r>
            <a:r>
              <a:rPr lang="en-US" sz="1200" kern="1200" dirty="0" smtClean="0">
                <a:solidFill>
                  <a:schemeClr val="tx1"/>
                </a:solidFill>
                <a:effectLst/>
                <a:latin typeface="+mn-lt"/>
                <a:ea typeface="+mn-ea"/>
                <a:cs typeface="+mn-cs"/>
              </a:rPr>
              <a:t>() method every second and update the text view each time it’s called.</a:t>
            </a:r>
          </a:p>
          <a:p>
            <a:pPr fontAlgn="base"/>
            <a:r>
              <a:rPr lang="en-US" sz="1200" kern="1200" dirty="0" smtClean="0">
                <a:solidFill>
                  <a:schemeClr val="tx1"/>
                </a:solidFill>
                <a:effectLst/>
                <a:latin typeface="+mn-lt"/>
                <a:ea typeface="+mn-ea"/>
                <a:cs typeface="+mn-cs"/>
              </a:rPr>
              <a:t>To do this, we’re going to write a new method called </a:t>
            </a:r>
            <a:r>
              <a:rPr lang="en-US" sz="1200" kern="1200" dirty="0" err="1" smtClean="0">
                <a:solidFill>
                  <a:schemeClr val="tx1"/>
                </a:solidFill>
                <a:effectLst/>
                <a:latin typeface="+mn-lt"/>
                <a:ea typeface="+mn-ea"/>
                <a:cs typeface="+mn-cs"/>
              </a:rPr>
              <a:t>watchMileage</a:t>
            </a:r>
            <a:r>
              <a:rPr lang="en-US" sz="1200" kern="1200" dirty="0" smtClean="0">
                <a:solidFill>
                  <a:schemeClr val="tx1"/>
                </a:solidFill>
                <a:effectLst/>
                <a:latin typeface="+mn-lt"/>
                <a:ea typeface="+mn-ea"/>
                <a:cs typeface="+mn-cs"/>
              </a:rPr>
              <a:t>(). This works in exactly the same way as the </a:t>
            </a:r>
            <a:r>
              <a:rPr lang="en-US" sz="1200" kern="1200" dirty="0" err="1" smtClean="0">
                <a:solidFill>
                  <a:schemeClr val="tx1"/>
                </a:solidFill>
                <a:effectLst/>
                <a:latin typeface="+mn-lt"/>
                <a:ea typeface="+mn-ea"/>
                <a:cs typeface="+mn-cs"/>
              </a:rPr>
              <a:t>runTimer</a:t>
            </a:r>
            <a:r>
              <a:rPr lang="en-US" sz="1200" kern="1200" dirty="0" smtClean="0">
                <a:solidFill>
                  <a:schemeClr val="tx1"/>
                </a:solidFill>
                <a:effectLst/>
                <a:latin typeface="+mn-lt"/>
                <a:ea typeface="+mn-ea"/>
                <a:cs typeface="+mn-cs"/>
              </a:rPr>
              <a:t>() method we used in </a:t>
            </a:r>
            <a:r>
              <a:rPr lang="en-US" sz="1200" u="none" strike="noStrike" kern="1200" dirty="0" smtClean="0">
                <a:solidFill>
                  <a:schemeClr val="tx1"/>
                </a:solidFill>
                <a:effectLst/>
                <a:latin typeface="+mn-lt"/>
                <a:ea typeface="+mn-ea"/>
                <a:cs typeface="+mn-cs"/>
                <a:hlinkClick r:id="rId3"/>
              </a:rPr>
              <a:t>Chapter 4</a:t>
            </a:r>
            <a:r>
              <a:rPr lang="en-US" sz="1200" kern="1200" dirty="0" smtClean="0">
                <a:solidFill>
                  <a:schemeClr val="tx1"/>
                </a:solidFill>
                <a:effectLst/>
                <a:latin typeface="+mn-lt"/>
                <a:ea typeface="+mn-ea"/>
                <a:cs typeface="+mn-cs"/>
              </a:rPr>
              <a:t>. The only difference is that it displays miles traveled instead of elapsed time.</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54</a:t>
            </a:fld>
            <a:endParaRPr lang="en-US"/>
          </a:p>
        </p:txBody>
      </p:sp>
    </p:spTree>
    <p:extLst>
      <p:ext uri="{BB962C8B-B14F-4D97-AF65-F5344CB8AC3E}">
        <p14:creationId xmlns:p14="http://schemas.microsoft.com/office/powerpoint/2010/main" val="17417662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our </a:t>
            </a:r>
            <a:r>
              <a:rPr lang="en-US" dirty="0" err="1" smtClean="0"/>
              <a:t>watchMileage</a:t>
            </a:r>
            <a:r>
              <a:rPr lang="en-US" dirty="0" smtClean="0"/>
              <a:t>()</a:t>
            </a:r>
            <a:r>
              <a:rPr lang="en-US" sz="1200" b="0" i="0" kern="1200" dirty="0" smtClean="0">
                <a:solidFill>
                  <a:schemeClr val="tx1"/>
                </a:solidFill>
                <a:effectLst/>
                <a:latin typeface="+mn-lt"/>
                <a:ea typeface="+mn-ea"/>
                <a:cs typeface="+mn-cs"/>
              </a:rPr>
              <a:t> method:</a:t>
            </a:r>
          </a:p>
          <a:p>
            <a:pPr fontAlgn="base"/>
            <a:r>
              <a:rPr lang="en-US" sz="1200" b="0" i="0" kern="1200" dirty="0" smtClean="0">
                <a:solidFill>
                  <a:schemeClr val="tx1"/>
                </a:solidFill>
                <a:effectLst/>
                <a:latin typeface="+mn-lt"/>
                <a:ea typeface="+mn-ea"/>
                <a:cs typeface="+mn-cs"/>
              </a:rPr>
              <a:t>We’ll then call this method in the activity’s </a:t>
            </a:r>
            <a:r>
              <a:rPr lang="en-US" sz="1200" b="0" i="0" kern="1200" dirty="0" err="1" smtClean="0">
                <a:solidFill>
                  <a:schemeClr val="tx1"/>
                </a:solidFill>
                <a:effectLst/>
                <a:latin typeface="+mn-lt"/>
                <a:ea typeface="+mn-ea"/>
                <a:cs typeface="+mn-cs"/>
              </a:rPr>
              <a:t>onCreate</a:t>
            </a:r>
            <a:r>
              <a:rPr lang="en-US" sz="1200" b="0" i="0" kern="1200" dirty="0" smtClean="0">
                <a:solidFill>
                  <a:schemeClr val="tx1"/>
                </a:solidFill>
                <a:effectLst/>
                <a:latin typeface="+mn-lt"/>
                <a:ea typeface="+mn-ea"/>
                <a:cs typeface="+mn-cs"/>
              </a:rPr>
              <a:t>() method so that it starts running when the activity gets created:</a:t>
            </a:r>
          </a:p>
          <a:p>
            <a:r>
              <a:rPr lang="en-US" sz="1200" b="1" i="0" kern="1200" dirty="0" smtClean="0">
                <a:solidFill>
                  <a:schemeClr val="tx1"/>
                </a:solidFill>
                <a:effectLst/>
                <a:latin typeface="+mn-lt"/>
                <a:ea typeface="+mn-ea"/>
                <a:cs typeface="+mn-cs"/>
              </a:rPr>
              <a:t>@Override</a:t>
            </a:r>
            <a:r>
              <a:rPr lang="en-US" dirty="0" smtClean="0"/>
              <a:t> </a:t>
            </a:r>
            <a:r>
              <a:rPr lang="en-US" sz="1200" b="1" i="0" kern="1200" dirty="0" smtClean="0">
                <a:solidFill>
                  <a:schemeClr val="tx1"/>
                </a:solidFill>
                <a:effectLst/>
                <a:latin typeface="+mn-lt"/>
                <a:ea typeface="+mn-ea"/>
                <a:cs typeface="+mn-cs"/>
              </a:rPr>
              <a:t>protected void </a:t>
            </a:r>
            <a:r>
              <a:rPr lang="en-US" sz="1200" b="1" i="0" kern="1200" dirty="0" err="1" smtClean="0">
                <a:solidFill>
                  <a:schemeClr val="tx1"/>
                </a:solidFill>
                <a:effectLst/>
                <a:latin typeface="+mn-lt"/>
                <a:ea typeface="+mn-ea"/>
                <a:cs typeface="+mn-cs"/>
              </a:rPr>
              <a:t>onCreate</a:t>
            </a:r>
            <a:r>
              <a:rPr lang="en-US" sz="1200" b="1" i="0" kern="1200" dirty="0" smtClean="0">
                <a:solidFill>
                  <a:schemeClr val="tx1"/>
                </a:solidFill>
                <a:effectLst/>
                <a:latin typeface="+mn-lt"/>
                <a:ea typeface="+mn-ea"/>
                <a:cs typeface="+mn-cs"/>
              </a:rPr>
              <a:t>(Bundle </a:t>
            </a:r>
            <a:r>
              <a:rPr lang="en-US" sz="1200" b="1" i="0" kern="1200" dirty="0" err="1" smtClean="0">
                <a:solidFill>
                  <a:schemeClr val="tx1"/>
                </a:solidFill>
                <a:effectLst/>
                <a:latin typeface="+mn-lt"/>
                <a:ea typeface="+mn-ea"/>
                <a:cs typeface="+mn-cs"/>
              </a:rPr>
              <a:t>savedInstanceState</a:t>
            </a:r>
            <a:r>
              <a:rPr lang="en-US" sz="1200" b="1" i="0" kern="1200" dirty="0" smtClean="0">
                <a:solidFill>
                  <a:schemeClr val="tx1"/>
                </a:solidFill>
                <a:effectLst/>
                <a:latin typeface="+mn-lt"/>
                <a:ea typeface="+mn-ea"/>
                <a:cs typeface="+mn-cs"/>
              </a:rPr>
              <a:t>) {</a:t>
            </a:r>
            <a:r>
              <a:rPr lang="en-US" dirty="0" smtClean="0"/>
              <a:t> </a:t>
            </a:r>
          </a:p>
          <a:p>
            <a:r>
              <a:rPr lang="en-US" sz="1200" b="1" i="0" kern="1200" dirty="0" smtClean="0">
                <a:solidFill>
                  <a:schemeClr val="tx1"/>
                </a:solidFill>
                <a:effectLst/>
                <a:latin typeface="+mn-lt"/>
                <a:ea typeface="+mn-ea"/>
                <a:cs typeface="+mn-cs"/>
              </a:rPr>
              <a:t>	...</a:t>
            </a:r>
            <a:r>
              <a:rPr lang="en-US" dirty="0" smtClean="0"/>
              <a:t> </a:t>
            </a:r>
          </a:p>
          <a:p>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watchMileage</a:t>
            </a:r>
            <a:r>
              <a:rPr lang="en-US" sz="1200" b="1" i="0" kern="1200" dirty="0" smtClean="0">
                <a:solidFill>
                  <a:schemeClr val="tx1"/>
                </a:solidFill>
                <a:effectLst/>
                <a:latin typeface="+mn-lt"/>
                <a:ea typeface="+mn-ea"/>
                <a:cs typeface="+mn-cs"/>
              </a:rPr>
              <a:t>();</a:t>
            </a:r>
            <a:r>
              <a:rPr lang="en-US" dirty="0" smtClean="0"/>
              <a:t> </a:t>
            </a:r>
          </a:p>
          <a:p>
            <a:r>
              <a:rPr lang="en-US" sz="1200" b="1"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55</a:t>
            </a:fld>
            <a:endParaRPr lang="en-US"/>
          </a:p>
        </p:txBody>
      </p:sp>
    </p:spTree>
    <p:extLst>
      <p:ext uri="{BB962C8B-B14F-4D97-AF65-F5344CB8AC3E}">
        <p14:creationId xmlns:p14="http://schemas.microsoft.com/office/powerpoint/2010/main" val="12123132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56</a:t>
            </a:fld>
            <a:endParaRPr lang="en-US"/>
          </a:p>
        </p:txBody>
      </p:sp>
    </p:spTree>
    <p:extLst>
      <p:ext uri="{BB962C8B-B14F-4D97-AF65-F5344CB8AC3E}">
        <p14:creationId xmlns:p14="http://schemas.microsoft.com/office/powerpoint/2010/main" val="13430420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57</a:t>
            </a:fld>
            <a:endParaRPr lang="en-US"/>
          </a:p>
        </p:txBody>
      </p:sp>
    </p:spTree>
    <p:extLst>
      <p:ext uri="{BB962C8B-B14F-4D97-AF65-F5344CB8AC3E}">
        <p14:creationId xmlns:p14="http://schemas.microsoft.com/office/powerpoint/2010/main" val="18616221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1. When the </a:t>
            </a:r>
            <a:r>
              <a:rPr lang="en-US" sz="1200" b="1" i="0" kern="1200" dirty="0" err="1" smtClean="0">
                <a:solidFill>
                  <a:schemeClr val="tx1"/>
                </a:solidFill>
                <a:effectLst/>
                <a:latin typeface="+mn-lt"/>
                <a:ea typeface="+mn-ea"/>
                <a:cs typeface="+mn-cs"/>
              </a:rPr>
              <a:t>MainActivity</a:t>
            </a:r>
            <a:r>
              <a:rPr lang="en-US" sz="1200" b="1" i="0" kern="1200" dirty="0" smtClean="0">
                <a:solidFill>
                  <a:schemeClr val="tx1"/>
                </a:solidFill>
                <a:effectLst/>
                <a:latin typeface="+mn-lt"/>
                <a:ea typeface="+mn-ea"/>
                <a:cs typeface="+mn-cs"/>
              </a:rPr>
              <a:t> starts, the </a:t>
            </a:r>
            <a:r>
              <a:rPr lang="en-US" sz="1200" b="1" i="0" kern="1200" dirty="0" err="1" smtClean="0">
                <a:solidFill>
                  <a:schemeClr val="tx1"/>
                </a:solidFill>
                <a:effectLst/>
                <a:latin typeface="+mn-lt"/>
                <a:ea typeface="+mn-ea"/>
                <a:cs typeface="+mn-cs"/>
              </a:rPr>
              <a:t>onStart</a:t>
            </a:r>
            <a:r>
              <a:rPr lang="en-US" sz="1200" b="1" i="0" kern="1200" dirty="0" smtClean="0">
                <a:solidFill>
                  <a:schemeClr val="tx1"/>
                </a:solidFill>
                <a:effectLst/>
                <a:latin typeface="+mn-lt"/>
                <a:ea typeface="+mn-ea"/>
                <a:cs typeface="+mn-cs"/>
              </a:rPr>
              <a:t>() method creates a </a:t>
            </a:r>
            <a:r>
              <a:rPr lang="en-US" sz="1200" b="1" i="0" kern="1200" dirty="0" err="1" smtClean="0">
                <a:solidFill>
                  <a:schemeClr val="tx1"/>
                </a:solidFill>
                <a:effectLst/>
                <a:latin typeface="+mn-lt"/>
                <a:ea typeface="+mn-ea"/>
                <a:cs typeface="+mn-cs"/>
              </a:rPr>
              <a:t>ServiceConnection</a:t>
            </a:r>
            <a:r>
              <a:rPr lang="en-US" sz="1200" b="1" i="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It asks to bind to the </a:t>
            </a:r>
            <a:r>
              <a:rPr lang="en-US" sz="1200" kern="1200" dirty="0" err="1" smtClean="0">
                <a:solidFill>
                  <a:schemeClr val="tx1"/>
                </a:solidFill>
                <a:effectLst/>
                <a:latin typeface="+mn-lt"/>
                <a:ea typeface="+mn-ea"/>
                <a:cs typeface="+mn-cs"/>
              </a:rPr>
              <a:t>OdometerService</a:t>
            </a:r>
            <a:r>
              <a:rPr lang="en-US" sz="1200" kern="1200" dirty="0" smtClean="0">
                <a:solidFill>
                  <a:schemeClr val="tx1"/>
                </a:solidFill>
                <a:effectLst/>
                <a:latin typeface="+mn-lt"/>
                <a:ea typeface="+mn-ea"/>
                <a:cs typeface="+mn-cs"/>
              </a:rPr>
              <a:t>.</a:t>
            </a:r>
          </a:p>
          <a:p>
            <a:pPr fontAlgn="base"/>
            <a:r>
              <a:rPr lang="en-US" sz="1200" kern="1200" dirty="0" smtClean="0">
                <a:solidFill>
                  <a:schemeClr val="tx1"/>
                </a:solidFill>
                <a:effectLst/>
                <a:latin typeface="+mn-lt"/>
                <a:ea typeface="+mn-ea"/>
                <a:cs typeface="+mn-cs"/>
              </a:rPr>
              <a:t>2.</a:t>
            </a:r>
            <a:r>
              <a:rPr lang="en-US" sz="1200" b="1" i="0" kern="1200" dirty="0" smtClean="0">
                <a:solidFill>
                  <a:schemeClr val="tx1"/>
                </a:solidFill>
                <a:effectLst/>
                <a:latin typeface="+mn-lt"/>
                <a:ea typeface="+mn-ea"/>
                <a:cs typeface="+mn-cs"/>
              </a:rPr>
              <a:t> The </a:t>
            </a:r>
            <a:r>
              <a:rPr lang="en-US" sz="1200" b="1" i="0" kern="1200" dirty="0" err="1" smtClean="0">
                <a:solidFill>
                  <a:schemeClr val="tx1"/>
                </a:solidFill>
                <a:effectLst/>
                <a:latin typeface="+mn-lt"/>
                <a:ea typeface="+mn-ea"/>
                <a:cs typeface="+mn-cs"/>
              </a:rPr>
              <a:t>OdometerService</a:t>
            </a:r>
            <a:r>
              <a:rPr lang="en-US" sz="1200" b="1" i="0" kern="1200" dirty="0" smtClean="0">
                <a:solidFill>
                  <a:schemeClr val="tx1"/>
                </a:solidFill>
                <a:effectLst/>
                <a:latin typeface="+mn-lt"/>
                <a:ea typeface="+mn-ea"/>
                <a:cs typeface="+mn-cs"/>
              </a:rPr>
              <a:t> starts and its </a:t>
            </a:r>
            <a:r>
              <a:rPr lang="en-US" sz="1200" b="1" i="0" kern="1200" dirty="0" err="1" smtClean="0">
                <a:solidFill>
                  <a:schemeClr val="tx1"/>
                </a:solidFill>
                <a:effectLst/>
                <a:latin typeface="+mn-lt"/>
                <a:ea typeface="+mn-ea"/>
                <a:cs typeface="+mn-cs"/>
              </a:rPr>
              <a:t>onBind</a:t>
            </a:r>
            <a:r>
              <a:rPr lang="en-US" sz="1200" b="1" i="0" kern="1200" dirty="0" smtClean="0">
                <a:solidFill>
                  <a:schemeClr val="tx1"/>
                </a:solidFill>
                <a:effectLst/>
                <a:latin typeface="+mn-lt"/>
                <a:ea typeface="+mn-ea"/>
                <a:cs typeface="+mn-cs"/>
              </a:rPr>
              <a:t>() method is called with a copy of the intent from the </a:t>
            </a:r>
            <a:r>
              <a:rPr lang="en-US" sz="1200" b="1" i="0" kern="1200" dirty="0" err="1" smtClean="0">
                <a:solidFill>
                  <a:schemeClr val="tx1"/>
                </a:solidFill>
                <a:effectLst/>
                <a:latin typeface="+mn-lt"/>
                <a:ea typeface="+mn-ea"/>
                <a:cs typeface="+mn-cs"/>
              </a:rPr>
              <a:t>MainActivity</a:t>
            </a:r>
            <a:r>
              <a:rPr lang="en-US" sz="1200" b="1" i="0" kern="1200" dirty="0" smtClean="0">
                <a:solidFill>
                  <a:schemeClr val="tx1"/>
                </a:solidFill>
                <a:effectLst/>
                <a:latin typeface="+mn-lt"/>
                <a:ea typeface="+mn-ea"/>
                <a:cs typeface="+mn-cs"/>
              </a:rPr>
              <a:t>.</a:t>
            </a:r>
          </a:p>
          <a:p>
            <a:pPr fontAlgn="base"/>
            <a:r>
              <a:rPr lang="en-US" sz="1200" b="1" i="0" kern="1200" dirty="0" smtClean="0">
                <a:solidFill>
                  <a:schemeClr val="tx1"/>
                </a:solidFill>
                <a:effectLst/>
                <a:latin typeface="+mn-lt"/>
                <a:ea typeface="+mn-ea"/>
                <a:cs typeface="+mn-cs"/>
              </a:rPr>
              <a:t>3. The </a:t>
            </a:r>
            <a:r>
              <a:rPr lang="en-US" sz="1200" b="1" i="0" kern="1200" dirty="0" err="1" smtClean="0">
                <a:solidFill>
                  <a:schemeClr val="tx1"/>
                </a:solidFill>
                <a:effectLst/>
                <a:latin typeface="+mn-lt"/>
                <a:ea typeface="+mn-ea"/>
                <a:cs typeface="+mn-cs"/>
              </a:rPr>
              <a:t>onBind</a:t>
            </a:r>
            <a:r>
              <a:rPr lang="en-US" sz="1200" b="1" i="0" kern="1200" dirty="0" smtClean="0">
                <a:solidFill>
                  <a:schemeClr val="tx1"/>
                </a:solidFill>
                <a:effectLst/>
                <a:latin typeface="+mn-lt"/>
                <a:ea typeface="+mn-ea"/>
                <a:cs typeface="+mn-cs"/>
              </a:rPr>
              <a:t>() method returns a Binder object.</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4.</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MainActivity</a:t>
            </a:r>
            <a:r>
              <a:rPr lang="en-US" sz="1200" b="1" i="0" kern="1200" dirty="0" smtClean="0">
                <a:solidFill>
                  <a:schemeClr val="tx1"/>
                </a:solidFill>
                <a:effectLst/>
                <a:latin typeface="+mn-lt"/>
                <a:ea typeface="+mn-ea"/>
                <a:cs typeface="+mn-cs"/>
              </a:rPr>
              <a:t> gets a reference to </a:t>
            </a:r>
            <a:r>
              <a:rPr lang="en-US" sz="1200" b="1" i="0" kern="1200" dirty="0" err="1" smtClean="0">
                <a:solidFill>
                  <a:schemeClr val="tx1"/>
                </a:solidFill>
                <a:effectLst/>
                <a:latin typeface="+mn-lt"/>
                <a:ea typeface="+mn-ea"/>
                <a:cs typeface="+mn-cs"/>
              </a:rPr>
              <a:t>OdometerService</a:t>
            </a:r>
            <a:r>
              <a:rPr lang="en-US" sz="1200" b="1" i="0" kern="1200" dirty="0" smtClean="0">
                <a:solidFill>
                  <a:schemeClr val="tx1"/>
                </a:solidFill>
                <a:effectLst/>
                <a:latin typeface="+mn-lt"/>
                <a:ea typeface="+mn-ea"/>
                <a:cs typeface="+mn-cs"/>
              </a:rPr>
              <a:t> from the Binder and starts to use the service directly.</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5. </a:t>
            </a:r>
            <a:r>
              <a:rPr lang="en-US" sz="1200" b="1" i="0" kern="1200" dirty="0" smtClean="0">
                <a:solidFill>
                  <a:schemeClr val="tx1"/>
                </a:solidFill>
                <a:effectLst/>
                <a:latin typeface="+mn-lt"/>
                <a:ea typeface="+mn-ea"/>
                <a:cs typeface="+mn-cs"/>
              </a:rPr>
              <a:t>While </a:t>
            </a:r>
            <a:r>
              <a:rPr lang="en-US" sz="1200" b="1" i="0" kern="1200" dirty="0" err="1" smtClean="0">
                <a:solidFill>
                  <a:schemeClr val="tx1"/>
                </a:solidFill>
                <a:effectLst/>
                <a:latin typeface="+mn-lt"/>
                <a:ea typeface="+mn-ea"/>
                <a:cs typeface="+mn-cs"/>
              </a:rPr>
              <a:t>MainActivity</a:t>
            </a:r>
            <a:r>
              <a:rPr lang="en-US" sz="1200" b="1" i="0" kern="1200" dirty="0" smtClean="0">
                <a:solidFill>
                  <a:schemeClr val="tx1"/>
                </a:solidFill>
                <a:effectLst/>
                <a:latin typeface="+mn-lt"/>
                <a:ea typeface="+mn-ea"/>
                <a:cs typeface="+mn-cs"/>
              </a:rPr>
              <a:t> is running, the </a:t>
            </a:r>
            <a:r>
              <a:rPr lang="en-US" sz="1200" b="1" i="0" kern="1200" dirty="0" err="1" smtClean="0">
                <a:solidFill>
                  <a:schemeClr val="tx1"/>
                </a:solidFill>
                <a:effectLst/>
                <a:latin typeface="+mn-lt"/>
                <a:ea typeface="+mn-ea"/>
                <a:cs typeface="+mn-cs"/>
              </a:rPr>
              <a:t>watchMileage</a:t>
            </a:r>
            <a:r>
              <a:rPr lang="en-US" sz="1200" b="1" i="0" kern="1200" dirty="0" smtClean="0">
                <a:solidFill>
                  <a:schemeClr val="tx1"/>
                </a:solidFill>
                <a:effectLst/>
                <a:latin typeface="+mn-lt"/>
                <a:ea typeface="+mn-ea"/>
                <a:cs typeface="+mn-cs"/>
              </a:rPr>
              <a:t>() method calls the </a:t>
            </a:r>
            <a:r>
              <a:rPr lang="en-US" sz="1200" b="1" i="0" kern="1200" dirty="0" err="1" smtClean="0">
                <a:solidFill>
                  <a:schemeClr val="tx1"/>
                </a:solidFill>
                <a:effectLst/>
                <a:latin typeface="+mn-lt"/>
                <a:ea typeface="+mn-ea"/>
                <a:cs typeface="+mn-cs"/>
              </a:rPr>
              <a:t>OdometerService</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getMiles</a:t>
            </a:r>
            <a:r>
              <a:rPr lang="en-US" sz="1200" b="1" i="0" kern="1200" dirty="0" smtClean="0">
                <a:solidFill>
                  <a:schemeClr val="tx1"/>
                </a:solidFill>
                <a:effectLst/>
                <a:latin typeface="+mn-lt"/>
                <a:ea typeface="+mn-ea"/>
                <a:cs typeface="+mn-cs"/>
              </a:rPr>
              <a:t>() method every second and updates the screen.</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6. </a:t>
            </a:r>
            <a:r>
              <a:rPr lang="en-US" sz="1200" b="1" i="0" kern="1200" dirty="0" smtClean="0">
                <a:solidFill>
                  <a:schemeClr val="tx1"/>
                </a:solidFill>
                <a:effectLst/>
                <a:latin typeface="+mn-lt"/>
                <a:ea typeface="+mn-ea"/>
                <a:cs typeface="+mn-cs"/>
              </a:rPr>
              <a:t>When </a:t>
            </a:r>
            <a:r>
              <a:rPr lang="en-US" sz="1200" b="1" i="0" kern="1200" dirty="0" err="1" smtClean="0">
                <a:solidFill>
                  <a:schemeClr val="tx1"/>
                </a:solidFill>
                <a:effectLst/>
                <a:latin typeface="+mn-lt"/>
                <a:ea typeface="+mn-ea"/>
                <a:cs typeface="+mn-cs"/>
              </a:rPr>
              <a:t>MainActivity</a:t>
            </a:r>
            <a:r>
              <a:rPr lang="en-US" sz="1200" b="1" i="0" kern="1200" dirty="0" smtClean="0">
                <a:solidFill>
                  <a:schemeClr val="tx1"/>
                </a:solidFill>
                <a:effectLst/>
                <a:latin typeface="+mn-lt"/>
                <a:ea typeface="+mn-ea"/>
                <a:cs typeface="+mn-cs"/>
              </a:rPr>
              <a:t> stops, it disconnects from the </a:t>
            </a:r>
            <a:r>
              <a:rPr lang="en-US" sz="1200" b="1" i="0" kern="1200" dirty="0" err="1" smtClean="0">
                <a:solidFill>
                  <a:schemeClr val="tx1"/>
                </a:solidFill>
                <a:effectLst/>
                <a:latin typeface="+mn-lt"/>
                <a:ea typeface="+mn-ea"/>
                <a:cs typeface="+mn-cs"/>
              </a:rPr>
              <a:t>OdometerService</a:t>
            </a:r>
            <a:r>
              <a:rPr lang="en-US" sz="1200" b="1" i="0" kern="1200" dirty="0" smtClean="0">
                <a:solidFill>
                  <a:schemeClr val="tx1"/>
                </a:solidFill>
                <a:effectLst/>
                <a:latin typeface="+mn-lt"/>
                <a:ea typeface="+mn-ea"/>
                <a:cs typeface="+mn-cs"/>
              </a:rPr>
              <a:t> by calling </a:t>
            </a:r>
            <a:r>
              <a:rPr lang="en-US" sz="1200" b="1" i="0" kern="1200" dirty="0" err="1" smtClean="0">
                <a:solidFill>
                  <a:schemeClr val="tx1"/>
                </a:solidFill>
                <a:effectLst/>
                <a:latin typeface="+mn-lt"/>
                <a:ea typeface="+mn-ea"/>
                <a:cs typeface="+mn-cs"/>
              </a:rPr>
              <a:t>unbindService</a:t>
            </a:r>
            <a:r>
              <a:rPr lang="en-US" sz="1200" b="1" i="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58</a:t>
            </a:fld>
            <a:endParaRPr lang="en-US"/>
          </a:p>
        </p:txBody>
      </p:sp>
    </p:spTree>
    <p:extLst>
      <p:ext uri="{BB962C8B-B14F-4D97-AF65-F5344CB8AC3E}">
        <p14:creationId xmlns:p14="http://schemas.microsoft.com/office/powerpoint/2010/main" val="15477708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To see the app in action, you’ll need to run it on a device that has a GPS. If you don’t, the app won’t work.</a:t>
            </a:r>
          </a:p>
          <a:p>
            <a:pPr fontAlgn="base"/>
            <a:r>
              <a:rPr lang="en-US" sz="1200" kern="1200" dirty="0" smtClean="0">
                <a:solidFill>
                  <a:schemeClr val="tx1"/>
                </a:solidFill>
                <a:effectLst/>
                <a:latin typeface="+mn-lt"/>
                <a:ea typeface="+mn-ea"/>
                <a:cs typeface="+mn-cs"/>
              </a:rPr>
              <a:t>When you start the app, it says the distance traveled is 0 miles. An icon appears at the top of the device indicating that the location service has been activated:</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59</a:t>
            </a:fld>
            <a:endParaRPr lang="en-US"/>
          </a:p>
        </p:txBody>
      </p:sp>
    </p:spTree>
    <p:extLst>
      <p:ext uri="{BB962C8B-B14F-4D97-AF65-F5344CB8AC3E}">
        <p14:creationId xmlns:p14="http://schemas.microsoft.com/office/powerpoint/2010/main" val="387928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 is dead</a:t>
            </a:r>
            <a:r>
              <a:rPr lang="en-US" baseline="0" dirty="0" smtClean="0"/>
              <a:t> and gone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62</a:t>
            </a:fld>
            <a:endParaRPr lang="en-US"/>
          </a:p>
        </p:txBody>
      </p:sp>
    </p:spTree>
    <p:extLst>
      <p:ext uri="{BB962C8B-B14F-4D97-AF65-F5344CB8AC3E}">
        <p14:creationId xmlns:p14="http://schemas.microsoft.com/office/powerpoint/2010/main" val="10959890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63</a:t>
            </a:fld>
            <a:endParaRPr lang="en-US"/>
          </a:p>
        </p:txBody>
      </p:sp>
    </p:spTree>
    <p:extLst>
      <p:ext uri="{BB962C8B-B14F-4D97-AF65-F5344CB8AC3E}">
        <p14:creationId xmlns:p14="http://schemas.microsoft.com/office/powerpoint/2010/main" val="1406526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Getting your notification to start an activity</a:t>
            </a:r>
          </a:p>
          <a:p>
            <a:pPr fontAlgn="base"/>
            <a:r>
              <a:rPr lang="en-US" sz="1200" b="0" i="0" kern="1200" dirty="0" smtClean="0">
                <a:solidFill>
                  <a:schemeClr val="tx1"/>
                </a:solidFill>
                <a:effectLst/>
                <a:latin typeface="+mn-lt"/>
                <a:ea typeface="+mn-ea"/>
                <a:cs typeface="+mn-cs"/>
              </a:rPr>
              <a:t>You get a notification to start an activity when it’s clicked using a </a:t>
            </a:r>
            <a:r>
              <a:rPr lang="en-US" sz="1200" b="1" i="0" kern="1200" dirty="0" smtClean="0">
                <a:solidFill>
                  <a:schemeClr val="tx1"/>
                </a:solidFill>
                <a:effectLst/>
                <a:latin typeface="+mn-lt"/>
                <a:ea typeface="+mn-ea"/>
                <a:cs typeface="+mn-cs"/>
              </a:rPr>
              <a:t>pending intent</a:t>
            </a:r>
            <a:r>
              <a:rPr lang="en-US" sz="1200" b="0" i="0" kern="1200" dirty="0" smtClean="0">
                <a:solidFill>
                  <a:schemeClr val="tx1"/>
                </a:solidFill>
                <a:effectLst/>
                <a:latin typeface="+mn-lt"/>
                <a:ea typeface="+mn-ea"/>
                <a:cs typeface="+mn-cs"/>
              </a:rPr>
              <a:t>. A pending intent is an intent an app can pass to other applications so that they can submit the intent on your app’s behalf at a later time.</a:t>
            </a:r>
          </a:p>
          <a:p>
            <a:pPr fontAlgn="base"/>
            <a:r>
              <a:rPr lang="en-US" sz="1200" b="0" i="0" kern="1200" dirty="0" smtClean="0">
                <a:solidFill>
                  <a:schemeClr val="tx1"/>
                </a:solidFill>
                <a:effectLst/>
                <a:latin typeface="+mn-lt"/>
                <a:ea typeface="+mn-ea"/>
                <a:cs typeface="+mn-cs"/>
              </a:rPr>
              <a:t>Here are the steps you go through to create the pending intent:</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7915353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1. Obtain a new </a:t>
            </a:r>
            <a:r>
              <a:rPr lang="en-US" sz="1200" b="0" i="0" kern="1200" dirty="0" err="1" smtClean="0">
                <a:solidFill>
                  <a:schemeClr val="tx1"/>
                </a:solidFill>
                <a:effectLst/>
                <a:latin typeface="+mn-lt"/>
                <a:ea typeface="+mn-ea"/>
                <a:cs typeface="+mn-cs"/>
              </a:rPr>
              <a:t>HttpURLConnection</a:t>
            </a:r>
            <a:r>
              <a:rPr lang="en-US" sz="1200" b="0" i="0" kern="1200" dirty="0" smtClean="0">
                <a:solidFill>
                  <a:schemeClr val="tx1"/>
                </a:solidFill>
                <a:effectLst/>
                <a:latin typeface="+mn-lt"/>
                <a:ea typeface="+mn-ea"/>
                <a:cs typeface="+mn-cs"/>
              </a:rPr>
              <a:t> by calling </a:t>
            </a:r>
            <a:r>
              <a:rPr lang="en-US" sz="1200" b="0" i="0" u="none" strike="noStrike" kern="1200" dirty="0" smtClean="0">
                <a:solidFill>
                  <a:schemeClr val="tx1"/>
                </a:solidFill>
                <a:effectLst/>
                <a:latin typeface="+mn-lt"/>
                <a:ea typeface="+mn-ea"/>
                <a:cs typeface="+mn-cs"/>
                <a:hlinkClick r:id="rId3"/>
              </a:rPr>
              <a:t>URL.openConnection()</a:t>
            </a:r>
            <a:r>
              <a:rPr lang="en-US" sz="1200" b="0" i="0" kern="1200" dirty="0" smtClean="0">
                <a:solidFill>
                  <a:schemeClr val="tx1"/>
                </a:solidFill>
                <a:effectLst/>
                <a:latin typeface="+mn-lt"/>
                <a:ea typeface="+mn-ea"/>
                <a:cs typeface="+mn-cs"/>
              </a:rPr>
              <a:t> and casting the result to </a:t>
            </a:r>
            <a:r>
              <a:rPr lang="en-US" sz="1200" b="0" i="0" kern="1200" dirty="0" err="1" smtClean="0">
                <a:solidFill>
                  <a:schemeClr val="tx1"/>
                </a:solidFill>
                <a:effectLst/>
                <a:latin typeface="+mn-lt"/>
                <a:ea typeface="+mn-ea"/>
                <a:cs typeface="+mn-cs"/>
              </a:rPr>
              <a:t>HttpURLConnection</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2. Prepare the request. The primary property of a request is its URI. Request headers may also include metadata such as credentials, preferred content types, and session cookies.</a:t>
            </a:r>
          </a:p>
          <a:p>
            <a:r>
              <a:rPr lang="en-US" sz="1200" b="0" i="0" kern="1200" dirty="0" smtClean="0">
                <a:solidFill>
                  <a:schemeClr val="tx1"/>
                </a:solidFill>
                <a:effectLst/>
                <a:latin typeface="+mn-lt"/>
                <a:ea typeface="+mn-ea"/>
                <a:cs typeface="+mn-cs"/>
              </a:rPr>
              <a:t>3. Optionally upload a request body. Instances must be configured with </a:t>
            </a:r>
            <a:r>
              <a:rPr lang="en-US" sz="1200" b="0" i="0" u="none" strike="noStrike" kern="1200" dirty="0" smtClean="0">
                <a:solidFill>
                  <a:schemeClr val="tx1"/>
                </a:solidFill>
                <a:effectLst/>
                <a:latin typeface="+mn-lt"/>
                <a:ea typeface="+mn-ea"/>
                <a:cs typeface="+mn-cs"/>
                <a:hlinkClick r:id="rId4"/>
              </a:rPr>
              <a:t>setDoOutput(true)</a:t>
            </a:r>
            <a:r>
              <a:rPr lang="en-US" sz="1200" b="0" i="0" kern="1200" dirty="0" smtClean="0">
                <a:solidFill>
                  <a:schemeClr val="tx1"/>
                </a:solidFill>
                <a:effectLst/>
                <a:latin typeface="+mn-lt"/>
                <a:ea typeface="+mn-ea"/>
                <a:cs typeface="+mn-cs"/>
              </a:rPr>
              <a:t> if they include a request body. </a:t>
            </a:r>
          </a:p>
          <a:p>
            <a:r>
              <a:rPr lang="en-US" sz="1200" b="0" i="0" kern="1200" dirty="0" smtClean="0">
                <a:solidFill>
                  <a:schemeClr val="tx1"/>
                </a:solidFill>
                <a:effectLst/>
                <a:latin typeface="+mn-lt"/>
                <a:ea typeface="+mn-ea"/>
                <a:cs typeface="+mn-cs"/>
              </a:rPr>
              <a:t>4. Transmit data by writing to the stream returned by </a:t>
            </a:r>
            <a:r>
              <a:rPr lang="en-US" sz="1200" b="0" i="0" u="none" strike="noStrike" kern="1200" dirty="0" smtClean="0">
                <a:solidFill>
                  <a:schemeClr val="tx1"/>
                </a:solidFill>
                <a:effectLst/>
                <a:latin typeface="+mn-lt"/>
                <a:ea typeface="+mn-ea"/>
                <a:cs typeface="+mn-cs"/>
                <a:hlinkClick r:id="rId5"/>
              </a:rPr>
              <a:t>getOutputStream()</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5. Read the response. Response headers typically include metadata such as the response body's content type and length, modified dates and session cookies. The response body may be read from the stream returned by </a:t>
            </a:r>
            <a:r>
              <a:rPr lang="en-US" sz="1200" b="0" i="0" u="none" strike="noStrike" kern="1200" dirty="0" smtClean="0">
                <a:solidFill>
                  <a:schemeClr val="tx1"/>
                </a:solidFill>
                <a:effectLst/>
                <a:latin typeface="+mn-lt"/>
                <a:ea typeface="+mn-ea"/>
                <a:cs typeface="+mn-cs"/>
                <a:hlinkClick r:id="rId6"/>
              </a:rPr>
              <a:t>getInputStream()</a:t>
            </a:r>
            <a:r>
              <a:rPr lang="en-US" sz="1200" b="0" i="0" kern="1200" dirty="0" smtClean="0">
                <a:solidFill>
                  <a:schemeClr val="tx1"/>
                </a:solidFill>
                <a:effectLst/>
                <a:latin typeface="+mn-lt"/>
                <a:ea typeface="+mn-ea"/>
                <a:cs typeface="+mn-cs"/>
              </a:rPr>
              <a:t>. If the response has no body, that method returns an empty stream.</a:t>
            </a:r>
          </a:p>
          <a:p>
            <a:r>
              <a:rPr lang="en-US" sz="1200" b="0" i="0" kern="1200" dirty="0" smtClean="0">
                <a:solidFill>
                  <a:schemeClr val="tx1"/>
                </a:solidFill>
                <a:effectLst/>
                <a:latin typeface="+mn-lt"/>
                <a:ea typeface="+mn-ea"/>
                <a:cs typeface="+mn-cs"/>
              </a:rPr>
              <a:t>6. Disconnect. Once the response body has been read, the </a:t>
            </a:r>
            <a:r>
              <a:rPr lang="en-US" sz="1200" b="0" i="0" kern="1200" dirty="0" err="1" smtClean="0">
                <a:solidFill>
                  <a:schemeClr val="tx1"/>
                </a:solidFill>
                <a:effectLst/>
                <a:latin typeface="+mn-lt"/>
                <a:ea typeface="+mn-ea"/>
                <a:cs typeface="+mn-cs"/>
              </a:rPr>
              <a:t>HttpURLConnection</a:t>
            </a:r>
            <a:r>
              <a:rPr lang="en-US" sz="1200" b="0" i="0" kern="1200" dirty="0" smtClean="0">
                <a:solidFill>
                  <a:schemeClr val="tx1"/>
                </a:solidFill>
                <a:effectLst/>
                <a:latin typeface="+mn-lt"/>
                <a:ea typeface="+mn-ea"/>
                <a:cs typeface="+mn-cs"/>
              </a:rPr>
              <a:t> should be closed by calling </a:t>
            </a:r>
            <a:r>
              <a:rPr lang="en-US" sz="1200" b="0" i="0" u="none" strike="noStrike" kern="1200" dirty="0" smtClean="0">
                <a:solidFill>
                  <a:schemeClr val="tx1"/>
                </a:solidFill>
                <a:effectLst/>
                <a:latin typeface="+mn-lt"/>
                <a:ea typeface="+mn-ea"/>
                <a:cs typeface="+mn-cs"/>
                <a:hlinkClick r:id="rId7"/>
              </a:rPr>
              <a:t>disconnect()</a:t>
            </a:r>
            <a:r>
              <a:rPr lang="en-US" sz="1200" b="0" i="0" kern="1200" dirty="0" smtClean="0">
                <a:solidFill>
                  <a:schemeClr val="tx1"/>
                </a:solidFill>
                <a:effectLst/>
                <a:latin typeface="+mn-lt"/>
                <a:ea typeface="+mn-ea"/>
                <a:cs typeface="+mn-cs"/>
              </a:rPr>
              <a:t>. Disconnecting releases the resources held by a connection so they may be closed or reused.</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64</a:t>
            </a:fld>
            <a:endParaRPr lang="en-US"/>
          </a:p>
        </p:txBody>
      </p:sp>
    </p:spTree>
    <p:extLst>
      <p:ext uri="{BB962C8B-B14F-4D97-AF65-F5344CB8AC3E}">
        <p14:creationId xmlns:p14="http://schemas.microsoft.com/office/powerpoint/2010/main" val="13880033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65</a:t>
            </a:fld>
            <a:endParaRPr lang="en-US"/>
          </a:p>
        </p:txBody>
      </p:sp>
    </p:spTree>
    <p:extLst>
      <p:ext uri="{BB962C8B-B14F-4D97-AF65-F5344CB8AC3E}">
        <p14:creationId xmlns:p14="http://schemas.microsoft.com/office/powerpoint/2010/main" val="18634639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sample application demonstrates how to connect to the network and fetch raw HTML. It uses </a:t>
            </a:r>
            <a:r>
              <a:rPr lang="en-US" sz="1200" b="0" i="0" kern="1200" dirty="0" err="1" smtClean="0">
                <a:solidFill>
                  <a:schemeClr val="tx1"/>
                </a:solidFill>
                <a:effectLst/>
                <a:latin typeface="+mn-lt"/>
                <a:ea typeface="+mn-ea"/>
                <a:cs typeface="+mn-cs"/>
              </a:rPr>
              <a:t>AsyncTask</a:t>
            </a:r>
            <a:r>
              <a:rPr lang="en-US" sz="1200" b="0" i="0" kern="1200" dirty="0" smtClean="0">
                <a:solidFill>
                  <a:schemeClr val="tx1"/>
                </a:solidFill>
                <a:effectLst/>
                <a:latin typeface="+mn-lt"/>
                <a:ea typeface="+mn-ea"/>
                <a:cs typeface="+mn-cs"/>
              </a:rPr>
              <a:t>, a background task manager, to perform the network fetch on a background thread. By using </a:t>
            </a:r>
            <a:r>
              <a:rPr lang="en-US" sz="1200" b="0" i="0" kern="1200" dirty="0" err="1" smtClean="0">
                <a:solidFill>
                  <a:schemeClr val="tx1"/>
                </a:solidFill>
                <a:effectLst/>
                <a:latin typeface="+mn-lt"/>
                <a:ea typeface="+mn-ea"/>
                <a:cs typeface="+mn-cs"/>
              </a:rPr>
              <a:t>AsyncTask</a:t>
            </a:r>
            <a:r>
              <a:rPr lang="en-US" sz="1200" b="0" i="0" kern="1200" dirty="0" smtClean="0">
                <a:solidFill>
                  <a:schemeClr val="tx1"/>
                </a:solidFill>
                <a:effectLst/>
                <a:latin typeface="+mn-lt"/>
                <a:ea typeface="+mn-ea"/>
                <a:cs typeface="+mn-cs"/>
              </a:rPr>
              <a:t>, the app can avoid hanging on the UI thread, and instead update the UI when the response is ready. To establish the network connection, the sample uses </a:t>
            </a:r>
            <a:r>
              <a:rPr lang="en-US" sz="1200" b="0" i="0" kern="1200" dirty="0" err="1" smtClean="0">
                <a:solidFill>
                  <a:schemeClr val="tx1"/>
                </a:solidFill>
                <a:effectLst/>
                <a:latin typeface="+mn-lt"/>
                <a:ea typeface="+mn-ea"/>
                <a:cs typeface="+mn-cs"/>
              </a:rPr>
              <a:t>HttpURLConnection</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66</a:t>
            </a:fld>
            <a:endParaRPr lang="en-US"/>
          </a:p>
        </p:txBody>
      </p:sp>
    </p:spTree>
    <p:extLst>
      <p:ext uri="{BB962C8B-B14F-4D97-AF65-F5344CB8AC3E}">
        <p14:creationId xmlns:p14="http://schemas.microsoft.com/office/powerpoint/2010/main" val="3371334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67</a:t>
            </a:fld>
            <a:endParaRPr lang="en-US"/>
          </a:p>
        </p:txBody>
      </p:sp>
    </p:spTree>
    <p:extLst>
      <p:ext uri="{BB962C8B-B14F-4D97-AF65-F5344CB8AC3E}">
        <p14:creationId xmlns:p14="http://schemas.microsoft.com/office/powerpoint/2010/main" val="2135275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err="1" smtClean="0">
                <a:solidFill>
                  <a:schemeClr val="tx1"/>
                </a:solidFill>
                <a:effectLst/>
                <a:latin typeface="+mn-lt"/>
                <a:ea typeface="+mn-ea"/>
                <a:cs typeface="+mn-cs"/>
              </a:rPr>
              <a:t>AsyncTask</a:t>
            </a:r>
            <a:r>
              <a:rPr lang="en-US" sz="1200" b="0" i="0" kern="1200" dirty="0" smtClean="0">
                <a:solidFill>
                  <a:schemeClr val="tx1"/>
                </a:solidFill>
                <a:effectLst/>
                <a:latin typeface="+mn-lt"/>
                <a:ea typeface="+mn-ea"/>
                <a:cs typeface="+mn-cs"/>
              </a:rPr>
              <a:t> is defined by three generic parameters: </a:t>
            </a:r>
            <a:r>
              <a:rPr lang="en-US" sz="1200" b="0" i="0" kern="1200" dirty="0" err="1" smtClean="0">
                <a:solidFill>
                  <a:schemeClr val="tx1"/>
                </a:solidFill>
                <a:effectLst/>
                <a:latin typeface="+mn-lt"/>
                <a:ea typeface="+mn-ea"/>
                <a:cs typeface="+mn-cs"/>
              </a:rPr>
              <a:t>Params</a:t>
            </a:r>
            <a:r>
              <a:rPr lang="en-US" sz="1200" b="0" i="0" kern="1200" dirty="0" smtClean="0">
                <a:solidFill>
                  <a:schemeClr val="tx1"/>
                </a:solidFill>
                <a:effectLst/>
                <a:latin typeface="+mn-lt"/>
                <a:ea typeface="+mn-ea"/>
                <a:cs typeface="+mn-cs"/>
              </a:rPr>
              <a:t>, Progress, and Results. </a:t>
            </a:r>
            <a:r>
              <a:rPr lang="en-US" sz="1200" b="0" i="0" kern="1200" dirty="0" err="1" smtClean="0">
                <a:solidFill>
                  <a:schemeClr val="tx1"/>
                </a:solidFill>
                <a:effectLst/>
                <a:latin typeface="+mn-lt"/>
                <a:ea typeface="+mn-ea"/>
                <a:cs typeface="+mn-cs"/>
              </a:rPr>
              <a:t>Params</a:t>
            </a:r>
            <a:r>
              <a:rPr lang="en-US" sz="1200" b="0" i="0" kern="1200" dirty="0" smtClean="0">
                <a:solidFill>
                  <a:schemeClr val="tx1"/>
                </a:solidFill>
                <a:effectLst/>
                <a:latin typeface="+mn-lt"/>
                <a:ea typeface="+mn-ea"/>
                <a:cs typeface="+mn-cs"/>
              </a:rPr>
              <a:t> is the type of object used to pass any task parameters to </a:t>
            </a:r>
            <a:r>
              <a:rPr lang="en-US" sz="1200" b="0" i="0" kern="1200" dirty="0" err="1" smtClean="0">
                <a:solidFill>
                  <a:schemeClr val="tx1"/>
                </a:solidFill>
                <a:effectLst/>
                <a:latin typeface="+mn-lt"/>
                <a:ea typeface="+mn-ea"/>
                <a:cs typeface="+mn-cs"/>
              </a:rPr>
              <a:t>thedoInBackground</a:t>
            </a:r>
            <a:r>
              <a:rPr lang="en-US" sz="1200" b="0" i="0" kern="1200" dirty="0" smtClean="0">
                <a:solidFill>
                  <a:schemeClr val="tx1"/>
                </a:solidFill>
                <a:effectLst/>
                <a:latin typeface="+mn-lt"/>
                <a:ea typeface="+mn-ea"/>
                <a:cs typeface="+mn-cs"/>
              </a:rPr>
              <a:t>() method, Progress is the type of object used to indicate task progress, and Result is the type of the task result. You can set any of these to Void if you’re not going to use them.</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68</a:t>
            </a:fld>
            <a:endParaRPr lang="en-US"/>
          </a:p>
        </p:txBody>
      </p:sp>
    </p:spTree>
    <p:extLst>
      <p:ext uri="{BB962C8B-B14F-4D97-AF65-F5344CB8AC3E}">
        <p14:creationId xmlns:p14="http://schemas.microsoft.com/office/powerpoint/2010/main" val="10640524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doInBackGround</a:t>
            </a:r>
            <a:r>
              <a:rPr lang="en-US" baseline="0" dirty="0" smtClean="0"/>
              <a:t> calls </a:t>
            </a:r>
            <a:r>
              <a:rPr lang="en-US" baseline="0" dirty="0" err="1" smtClean="0"/>
              <a:t>loadFromNetwork</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69</a:t>
            </a:fld>
            <a:endParaRPr lang="en-US"/>
          </a:p>
        </p:txBody>
      </p:sp>
    </p:spTree>
    <p:extLst>
      <p:ext uri="{BB962C8B-B14F-4D97-AF65-F5344CB8AC3E}">
        <p14:creationId xmlns:p14="http://schemas.microsoft.com/office/powerpoint/2010/main" val="14638270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loadFromNetwork</a:t>
            </a:r>
            <a:r>
              <a:rPr lang="en-US" baseline="0" dirty="0" smtClean="0"/>
              <a:t> calls </a:t>
            </a:r>
            <a:r>
              <a:rPr lang="en-US" baseline="0" dirty="0" err="1" smtClean="0"/>
              <a:t>downloadURL</a:t>
            </a:r>
            <a:r>
              <a:rPr lang="en-US" baseline="0" dirty="0" smtClean="0"/>
              <a:t> where the HTTP call is made then uses </a:t>
            </a:r>
            <a:r>
              <a:rPr lang="en-US" baseline="0" dirty="0" err="1" smtClean="0"/>
              <a:t>readIt</a:t>
            </a:r>
            <a:r>
              <a:rPr lang="en-US" baseline="0" dirty="0" smtClean="0"/>
              <a:t> to read in the stream</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70</a:t>
            </a:fld>
            <a:endParaRPr lang="en-US"/>
          </a:p>
        </p:txBody>
      </p:sp>
    </p:spTree>
    <p:extLst>
      <p:ext uri="{BB962C8B-B14F-4D97-AF65-F5344CB8AC3E}">
        <p14:creationId xmlns:p14="http://schemas.microsoft.com/office/powerpoint/2010/main" val="9175188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loadFromNetwork</a:t>
            </a:r>
            <a:r>
              <a:rPr lang="en-US" baseline="0" dirty="0" smtClean="0"/>
              <a:t> calls </a:t>
            </a:r>
            <a:r>
              <a:rPr lang="en-US" baseline="0" dirty="0" err="1" smtClean="0"/>
              <a:t>downloadURL</a:t>
            </a:r>
            <a:r>
              <a:rPr lang="en-US" baseline="0" dirty="0" smtClean="0"/>
              <a:t> where the HTTP call is made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71</a:t>
            </a:fld>
            <a:endParaRPr lang="en-US"/>
          </a:p>
        </p:txBody>
      </p:sp>
    </p:spTree>
    <p:extLst>
      <p:ext uri="{BB962C8B-B14F-4D97-AF65-F5344CB8AC3E}">
        <p14:creationId xmlns:p14="http://schemas.microsoft.com/office/powerpoint/2010/main" val="2397911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loadFromNetwork</a:t>
            </a:r>
            <a:r>
              <a:rPr lang="en-US" baseline="0" dirty="0" smtClean="0"/>
              <a:t> calls </a:t>
            </a:r>
            <a:r>
              <a:rPr lang="en-US" baseline="0" dirty="0" err="1" smtClean="0"/>
              <a:t>downloadURL</a:t>
            </a:r>
            <a:r>
              <a:rPr lang="en-US" baseline="0" dirty="0" smtClean="0"/>
              <a:t> where the HTTP call is made</a:t>
            </a:r>
          </a:p>
        </p:txBody>
      </p:sp>
      <p:sp>
        <p:nvSpPr>
          <p:cNvPr id="4" name="Slide Number Placeholder 3"/>
          <p:cNvSpPr>
            <a:spLocks noGrp="1"/>
          </p:cNvSpPr>
          <p:nvPr>
            <p:ph type="sldNum" sz="quarter" idx="10"/>
          </p:nvPr>
        </p:nvSpPr>
        <p:spPr/>
        <p:txBody>
          <a:bodyPr/>
          <a:lstStyle/>
          <a:p>
            <a:fld id="{82869989-EB00-4EE7-BCB5-25BDC5BB29F8}" type="slidenum">
              <a:rPr lang="en-US" smtClean="0"/>
              <a:t>72</a:t>
            </a:fld>
            <a:endParaRPr lang="en-US"/>
          </a:p>
        </p:txBody>
      </p:sp>
    </p:spTree>
    <p:extLst>
      <p:ext uri="{BB962C8B-B14F-4D97-AF65-F5344CB8AC3E}">
        <p14:creationId xmlns:p14="http://schemas.microsoft.com/office/powerpoint/2010/main" val="11081183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onPostExecute</a:t>
            </a:r>
            <a:r>
              <a:rPr lang="en-US" baseline="0" dirty="0" smtClean="0"/>
              <a:t> then using the logging to display the output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73</a:t>
            </a:fld>
            <a:endParaRPr lang="en-US"/>
          </a:p>
        </p:txBody>
      </p:sp>
    </p:spTree>
    <p:extLst>
      <p:ext uri="{BB962C8B-B14F-4D97-AF65-F5344CB8AC3E}">
        <p14:creationId xmlns:p14="http://schemas.microsoft.com/office/powerpoint/2010/main" val="987753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1. CREATE AN EXPLICIT INTENT</a:t>
            </a:r>
          </a:p>
          <a:p>
            <a:pPr fontAlgn="base"/>
            <a:r>
              <a:rPr lang="en-US" sz="1200" b="0" i="0" kern="1200" dirty="0" smtClean="0">
                <a:solidFill>
                  <a:schemeClr val="tx1"/>
                </a:solidFill>
                <a:effectLst/>
                <a:latin typeface="+mn-lt"/>
                <a:ea typeface="+mn-ea"/>
                <a:cs typeface="+mn-cs"/>
              </a:rPr>
              <a:t>First, you create a simple explicit intent directed to the activity you want to start when the notification is clicked. In our case, we’ll start </a:t>
            </a:r>
            <a:r>
              <a:rPr lang="en-US" sz="1200" b="0" i="0" kern="1200" dirty="0" err="1" smtClean="0">
                <a:solidFill>
                  <a:schemeClr val="tx1"/>
                </a:solidFill>
                <a:effectLst/>
                <a:latin typeface="+mn-lt"/>
                <a:ea typeface="+mn-ea"/>
                <a:cs typeface="+mn-cs"/>
              </a:rPr>
              <a:t>MainActivity</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12611911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74</a:t>
            </a:fld>
            <a:endParaRPr lang="en-US"/>
          </a:p>
        </p:txBody>
      </p:sp>
    </p:spTree>
    <p:extLst>
      <p:ext uri="{BB962C8B-B14F-4D97-AF65-F5344CB8AC3E}">
        <p14:creationId xmlns:p14="http://schemas.microsoft.com/office/powerpoint/2010/main" val="2112786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2. PASS THE INTENT TO THE TASKSTACKBUILDER</a:t>
            </a:r>
          </a:p>
          <a:p>
            <a:pPr fontAlgn="base"/>
            <a:r>
              <a:rPr lang="en-US" sz="1200" kern="1200" dirty="0" smtClean="0">
                <a:solidFill>
                  <a:schemeClr val="tx1"/>
                </a:solidFill>
                <a:effectLst/>
                <a:latin typeface="+mn-lt"/>
                <a:ea typeface="+mn-ea"/>
                <a:cs typeface="+mn-cs"/>
              </a:rPr>
              <a:t>Next, we use a </a:t>
            </a:r>
            <a:r>
              <a:rPr lang="en-US" sz="1200" kern="1200" dirty="0" err="1" smtClean="0">
                <a:solidFill>
                  <a:schemeClr val="tx1"/>
                </a:solidFill>
                <a:effectLst/>
                <a:latin typeface="+mn-lt"/>
                <a:ea typeface="+mn-ea"/>
                <a:cs typeface="+mn-cs"/>
              </a:rPr>
              <a:t>TaskStackBuilder</a:t>
            </a:r>
            <a:r>
              <a:rPr lang="en-US" sz="1200" kern="1200" dirty="0" smtClean="0">
                <a:solidFill>
                  <a:schemeClr val="tx1"/>
                </a:solidFill>
                <a:effectLst/>
                <a:latin typeface="+mn-lt"/>
                <a:ea typeface="+mn-ea"/>
                <a:cs typeface="+mn-cs"/>
              </a:rPr>
              <a:t> to make sure that the back button will play nicely when the activity gets started. The </a:t>
            </a:r>
            <a:r>
              <a:rPr lang="en-US" sz="1200" kern="1200" dirty="0" err="1" smtClean="0">
                <a:solidFill>
                  <a:schemeClr val="tx1"/>
                </a:solidFill>
                <a:effectLst/>
                <a:latin typeface="+mn-lt"/>
                <a:ea typeface="+mn-ea"/>
                <a:cs typeface="+mn-cs"/>
              </a:rPr>
              <a:t>TaskStackBuilder</a:t>
            </a:r>
            <a:r>
              <a:rPr lang="en-US" sz="1200" kern="1200" dirty="0" smtClean="0">
                <a:solidFill>
                  <a:schemeClr val="tx1"/>
                </a:solidFill>
                <a:effectLst/>
                <a:latin typeface="+mn-lt"/>
                <a:ea typeface="+mn-ea"/>
                <a:cs typeface="+mn-cs"/>
              </a:rPr>
              <a:t> allows you to access the history of activities used by the back button. We need to get the back stack related to the activity, and then add the intent we just created to it: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1481303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Next, we get the pending intent from the </a:t>
            </a:r>
            <a:r>
              <a:rPr lang="en-US" sz="1200" b="0" i="0" kern="1200" dirty="0" err="1" smtClean="0">
                <a:solidFill>
                  <a:schemeClr val="tx1"/>
                </a:solidFill>
                <a:effectLst/>
                <a:latin typeface="+mn-lt"/>
                <a:ea typeface="+mn-ea"/>
                <a:cs typeface="+mn-cs"/>
              </a:rPr>
              <a:t>TaskStackBuilder</a:t>
            </a:r>
            <a:r>
              <a:rPr lang="en-US" sz="1200" b="0" i="0" kern="1200" dirty="0" smtClean="0">
                <a:solidFill>
                  <a:schemeClr val="tx1"/>
                </a:solidFill>
                <a:effectLst/>
                <a:latin typeface="+mn-lt"/>
                <a:ea typeface="+mn-ea"/>
                <a:cs typeface="+mn-cs"/>
              </a:rPr>
              <a:t> using its </a:t>
            </a:r>
            <a:r>
              <a:rPr lang="en-US" sz="1200" b="0" i="0" kern="1200" dirty="0" err="1" smtClean="0">
                <a:solidFill>
                  <a:schemeClr val="tx1"/>
                </a:solidFill>
                <a:effectLst/>
                <a:latin typeface="+mn-lt"/>
                <a:ea typeface="+mn-ea"/>
                <a:cs typeface="+mn-cs"/>
              </a:rPr>
              <a:t>getPendingIntent</a:t>
            </a:r>
            <a:r>
              <a:rPr lang="en-US" sz="1200" b="0" i="0" kern="1200" dirty="0" smtClean="0">
                <a:solidFill>
                  <a:schemeClr val="tx1"/>
                </a:solidFill>
                <a:effectLst/>
                <a:latin typeface="+mn-lt"/>
                <a:ea typeface="+mn-ea"/>
                <a:cs typeface="+mn-cs"/>
              </a:rPr>
              <a:t>() method. The </a:t>
            </a:r>
            <a:r>
              <a:rPr lang="en-US" sz="1200" b="0" i="0" kern="1200" dirty="0" err="1" smtClean="0">
                <a:solidFill>
                  <a:schemeClr val="tx1"/>
                </a:solidFill>
                <a:effectLst/>
                <a:latin typeface="+mn-lt"/>
                <a:ea typeface="+mn-ea"/>
                <a:cs typeface="+mn-cs"/>
              </a:rPr>
              <a:t>getPendingIntent</a:t>
            </a:r>
            <a:r>
              <a:rPr lang="en-US" sz="1200" b="0" i="0" kern="1200" dirty="0" smtClean="0">
                <a:solidFill>
                  <a:schemeClr val="tx1"/>
                </a:solidFill>
                <a:effectLst/>
                <a:latin typeface="+mn-lt"/>
                <a:ea typeface="+mn-ea"/>
                <a:cs typeface="+mn-cs"/>
              </a:rPr>
              <a:t>() method takes </a:t>
            </a:r>
            <a:r>
              <a:rPr lang="en-US" sz="1200" b="0" i="0" kern="1200" dirty="0" err="1" smtClean="0">
                <a:solidFill>
                  <a:schemeClr val="tx1"/>
                </a:solidFill>
                <a:effectLst/>
                <a:latin typeface="+mn-lt"/>
                <a:ea typeface="+mn-ea"/>
                <a:cs typeface="+mn-cs"/>
              </a:rPr>
              <a:t>twoint</a:t>
            </a:r>
            <a:r>
              <a:rPr lang="en-US" sz="1200" b="0" i="0" kern="1200" dirty="0" smtClean="0">
                <a:solidFill>
                  <a:schemeClr val="tx1"/>
                </a:solidFill>
                <a:effectLst/>
                <a:latin typeface="+mn-lt"/>
                <a:ea typeface="+mn-ea"/>
                <a:cs typeface="+mn-cs"/>
              </a:rPr>
              <a:t> parameters, a request code that can be used to identify the intent, and a flag that specifies the pending intent’s behavior.</a:t>
            </a:r>
          </a:p>
          <a:p>
            <a:pPr fontAlgn="base"/>
            <a:r>
              <a:rPr lang="en-US" sz="1200" b="0" i="0" kern="1200" dirty="0" smtClean="0">
                <a:solidFill>
                  <a:schemeClr val="tx1"/>
                </a:solidFill>
                <a:effectLst/>
                <a:latin typeface="+mn-lt"/>
                <a:ea typeface="+mn-ea"/>
                <a:cs typeface="+mn-cs"/>
              </a:rPr>
              <a:t>Here are the different flag options: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4883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10/13/16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10/13/16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10/13/16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10/13/16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10/13/16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10/13/16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10/13/16</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10/13/16</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10/13/16</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tiff"/><Relationship Id="rId5"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tiff"/></Relationships>
</file>

<file path=ppt/slides/_rels/slide27.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5" Type="http://schemas.openxmlformats.org/officeDocument/2006/relationships/image" Target="../media/image35.tiff"/><Relationship Id="rId6"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30.xml.rels><?xml version="1.0" encoding="UTF-8" standalone="yes"?>
<Relationships xmlns="http://schemas.openxmlformats.org/package/2006/relationships"><Relationship Id="rId3" Type="http://schemas.openxmlformats.org/officeDocument/2006/relationships/image" Target="../media/image39.tiff"/><Relationship Id="rId4" Type="http://schemas.openxmlformats.org/officeDocument/2006/relationships/image" Target="../media/image40.tif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1.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3.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4.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5.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6.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7.tiff"/></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8.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9.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0.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1.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3.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4.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5.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6.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7.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8.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9.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0.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1.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2.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3.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4.tiff"/></Relationships>
</file>

<file path=ppt/slides/_rels/slide58.xml.rels><?xml version="1.0" encoding="UTF-8" standalone="yes"?>
<Relationships xmlns="http://schemas.openxmlformats.org/package/2006/relationships"><Relationship Id="rId3" Type="http://schemas.openxmlformats.org/officeDocument/2006/relationships/image" Target="../media/image65.tiff"/><Relationship Id="rId4" Type="http://schemas.openxmlformats.org/officeDocument/2006/relationships/image" Target="../media/image66.tiff"/><Relationship Id="rId5" Type="http://schemas.openxmlformats.org/officeDocument/2006/relationships/image" Target="../media/image67.tiff"/><Relationship Id="rId6" Type="http://schemas.openxmlformats.org/officeDocument/2006/relationships/image" Target="../media/image68.tiff"/><Relationship Id="rId7" Type="http://schemas.openxmlformats.org/officeDocument/2006/relationships/image" Target="../media/image69.tiff"/><Relationship Id="rId8" Type="http://schemas.openxmlformats.org/officeDocument/2006/relationships/image" Target="../media/image70.tiff"/><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hyperlink" Target="https://github.com/googlesamples/android-NetworkConnect"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7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7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Android apps – Week </a:t>
            </a:r>
            <a:r>
              <a:rPr lang="en-US" dirty="0" smtClean="0"/>
              <a:t>8b</a:t>
            </a:r>
            <a:endParaRPr lang="en-US" dirty="0"/>
          </a:p>
        </p:txBody>
      </p:sp>
      <p:sp>
        <p:nvSpPr>
          <p:cNvPr id="3" name="Subtitle 2"/>
          <p:cNvSpPr>
            <a:spLocks noGrp="1"/>
          </p:cNvSpPr>
          <p:nvPr>
            <p:ph type="subTitle" idx="1"/>
          </p:nvPr>
        </p:nvSpPr>
        <p:spPr/>
        <p:txBody>
          <a:bodyPr>
            <a:normAutofit fontScale="85000" lnSpcReduction="20000"/>
          </a:bodyPr>
          <a:lstStyle/>
          <a:p>
            <a:r>
              <a:rPr lang="en-US" dirty="0" smtClean="0"/>
              <a:t>2843-201710_MCS4993_M:Topics </a:t>
            </a:r>
            <a:r>
              <a:rPr lang="en-US" dirty="0"/>
              <a:t>in </a:t>
            </a:r>
            <a:r>
              <a:rPr lang="en-US" dirty="0" smtClean="0"/>
              <a:t>MA/CS</a:t>
            </a:r>
          </a:p>
          <a:p>
            <a:r>
              <a:rPr lang="en-US" dirty="0" smtClean="0"/>
              <a:t>2843-201710_MCS5993_M:Topics in Computer Science</a:t>
            </a:r>
            <a:endParaRPr lang="en-US"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9950" y="2114550"/>
            <a:ext cx="10452100" cy="2628900"/>
          </a:xfrm>
          <a:prstGeom prst="rect">
            <a:avLst/>
          </a:prstGeom>
        </p:spPr>
      </p:pic>
    </p:spTree>
    <p:extLst>
      <p:ext uri="{BB962C8B-B14F-4D97-AF65-F5344CB8AC3E}">
        <p14:creationId xmlns:p14="http://schemas.microsoft.com/office/powerpoint/2010/main" val="66482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57250" y="2292350"/>
            <a:ext cx="10477500" cy="2273300"/>
          </a:xfrm>
          <a:prstGeom prst="rect">
            <a:avLst/>
          </a:prstGeom>
        </p:spPr>
      </p:pic>
    </p:spTree>
    <p:extLst>
      <p:ext uri="{BB962C8B-B14F-4D97-AF65-F5344CB8AC3E}">
        <p14:creationId xmlns:p14="http://schemas.microsoft.com/office/powerpoint/2010/main" val="88255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95350" y="1809750"/>
            <a:ext cx="10401300" cy="3238500"/>
          </a:xfrm>
          <a:prstGeom prst="rect">
            <a:avLst/>
          </a:prstGeom>
        </p:spPr>
      </p:pic>
    </p:spTree>
    <p:extLst>
      <p:ext uri="{BB962C8B-B14F-4D97-AF65-F5344CB8AC3E}">
        <p14:creationId xmlns:p14="http://schemas.microsoft.com/office/powerpoint/2010/main" val="101707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28274" y="0"/>
            <a:ext cx="6535451" cy="6858000"/>
          </a:xfrm>
          <a:prstGeom prst="rect">
            <a:avLst/>
          </a:prstGeom>
        </p:spPr>
      </p:pic>
    </p:spTree>
    <p:extLst>
      <p:ext uri="{BB962C8B-B14F-4D97-AF65-F5344CB8AC3E}">
        <p14:creationId xmlns:p14="http://schemas.microsoft.com/office/powerpoint/2010/main" val="176825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51413" y="0"/>
            <a:ext cx="6889173" cy="6858000"/>
          </a:xfrm>
          <a:prstGeom prst="rect">
            <a:avLst/>
          </a:prstGeom>
        </p:spPr>
      </p:pic>
    </p:spTree>
    <p:extLst>
      <p:ext uri="{BB962C8B-B14F-4D97-AF65-F5344CB8AC3E}">
        <p14:creationId xmlns:p14="http://schemas.microsoft.com/office/powerpoint/2010/main" val="139813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91297" y="307788"/>
            <a:ext cx="5092700" cy="1473200"/>
          </a:xfrm>
          <a:prstGeom prst="rect">
            <a:avLst/>
          </a:prstGeom>
        </p:spPr>
      </p:pic>
      <p:pic>
        <p:nvPicPr>
          <p:cNvPr id="3" name="Picture 2"/>
          <p:cNvPicPr>
            <a:picLocks noChangeAspect="1"/>
          </p:cNvPicPr>
          <p:nvPr/>
        </p:nvPicPr>
        <p:blipFill>
          <a:blip r:embed="rId4"/>
          <a:stretch>
            <a:fillRect/>
          </a:stretch>
        </p:blipFill>
        <p:spPr>
          <a:xfrm>
            <a:off x="1143747" y="1780988"/>
            <a:ext cx="3987800" cy="1778000"/>
          </a:xfrm>
          <a:prstGeom prst="rect">
            <a:avLst/>
          </a:prstGeom>
        </p:spPr>
      </p:pic>
      <p:pic>
        <p:nvPicPr>
          <p:cNvPr id="4" name="Picture 3"/>
          <p:cNvPicPr>
            <a:picLocks noChangeAspect="1"/>
          </p:cNvPicPr>
          <p:nvPr/>
        </p:nvPicPr>
        <p:blipFill>
          <a:blip r:embed="rId5"/>
          <a:stretch>
            <a:fillRect/>
          </a:stretch>
        </p:blipFill>
        <p:spPr>
          <a:xfrm>
            <a:off x="1907988" y="3724088"/>
            <a:ext cx="4826000" cy="1422400"/>
          </a:xfrm>
          <a:prstGeom prst="rect">
            <a:avLst/>
          </a:prstGeom>
        </p:spPr>
      </p:pic>
      <p:pic>
        <p:nvPicPr>
          <p:cNvPr id="5" name="Picture 4"/>
          <p:cNvPicPr>
            <a:picLocks noChangeAspect="1"/>
          </p:cNvPicPr>
          <p:nvPr/>
        </p:nvPicPr>
        <p:blipFill>
          <a:blip r:embed="rId6"/>
          <a:stretch>
            <a:fillRect/>
          </a:stretch>
        </p:blipFill>
        <p:spPr>
          <a:xfrm>
            <a:off x="3790577" y="5311588"/>
            <a:ext cx="6654800" cy="1498600"/>
          </a:xfrm>
          <a:prstGeom prst="rect">
            <a:avLst/>
          </a:prstGeom>
        </p:spPr>
      </p:pic>
    </p:spTree>
    <p:extLst>
      <p:ext uri="{BB962C8B-B14F-4D97-AF65-F5344CB8AC3E}">
        <p14:creationId xmlns:p14="http://schemas.microsoft.com/office/powerpoint/2010/main" val="16792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6764" y="155762"/>
            <a:ext cx="6654800" cy="1562100"/>
          </a:xfrm>
          <a:prstGeom prst="rect">
            <a:avLst/>
          </a:prstGeom>
        </p:spPr>
      </p:pic>
      <p:pic>
        <p:nvPicPr>
          <p:cNvPr id="3" name="Picture 2"/>
          <p:cNvPicPr>
            <a:picLocks noChangeAspect="1"/>
          </p:cNvPicPr>
          <p:nvPr/>
        </p:nvPicPr>
        <p:blipFill>
          <a:blip r:embed="rId4"/>
          <a:stretch>
            <a:fillRect/>
          </a:stretch>
        </p:blipFill>
        <p:spPr>
          <a:xfrm>
            <a:off x="186764" y="1865406"/>
            <a:ext cx="7772400" cy="1511300"/>
          </a:xfrm>
          <a:prstGeom prst="rect">
            <a:avLst/>
          </a:prstGeom>
        </p:spPr>
      </p:pic>
      <p:pic>
        <p:nvPicPr>
          <p:cNvPr id="4" name="Picture 3"/>
          <p:cNvPicPr>
            <a:picLocks noChangeAspect="1"/>
          </p:cNvPicPr>
          <p:nvPr/>
        </p:nvPicPr>
        <p:blipFill>
          <a:blip r:embed="rId5"/>
          <a:stretch>
            <a:fillRect/>
          </a:stretch>
        </p:blipFill>
        <p:spPr>
          <a:xfrm>
            <a:off x="168834" y="3376706"/>
            <a:ext cx="9144000" cy="1803400"/>
          </a:xfrm>
          <a:prstGeom prst="rect">
            <a:avLst/>
          </a:prstGeom>
        </p:spPr>
      </p:pic>
      <p:pic>
        <p:nvPicPr>
          <p:cNvPr id="5" name="Picture 4"/>
          <p:cNvPicPr>
            <a:picLocks noChangeAspect="1"/>
          </p:cNvPicPr>
          <p:nvPr/>
        </p:nvPicPr>
        <p:blipFill>
          <a:blip r:embed="rId6"/>
          <a:stretch>
            <a:fillRect/>
          </a:stretch>
        </p:blipFill>
        <p:spPr>
          <a:xfrm>
            <a:off x="186764" y="5230906"/>
            <a:ext cx="5600700" cy="1460500"/>
          </a:xfrm>
          <a:prstGeom prst="rect">
            <a:avLst/>
          </a:prstGeom>
        </p:spPr>
      </p:pic>
    </p:spTree>
    <p:extLst>
      <p:ext uri="{BB962C8B-B14F-4D97-AF65-F5344CB8AC3E}">
        <p14:creationId xmlns:p14="http://schemas.microsoft.com/office/powerpoint/2010/main" val="79011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36700" y="1092200"/>
            <a:ext cx="9118600" cy="4673600"/>
          </a:xfrm>
          <a:prstGeom prst="rect">
            <a:avLst/>
          </a:prstGeom>
        </p:spPr>
      </p:pic>
    </p:spTree>
    <p:extLst>
      <p:ext uri="{BB962C8B-B14F-4D97-AF65-F5344CB8AC3E}">
        <p14:creationId xmlns:p14="http://schemas.microsoft.com/office/powerpoint/2010/main" val="186771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93900" y="1746250"/>
            <a:ext cx="8204200" cy="3365500"/>
          </a:xfrm>
          <a:prstGeom prst="rect">
            <a:avLst/>
          </a:prstGeom>
        </p:spPr>
      </p:pic>
    </p:spTree>
    <p:extLst>
      <p:ext uri="{BB962C8B-B14F-4D97-AF65-F5344CB8AC3E}">
        <p14:creationId xmlns:p14="http://schemas.microsoft.com/office/powerpoint/2010/main" val="73004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9139" y="430305"/>
            <a:ext cx="2892231" cy="5405718"/>
          </a:xfrm>
          <a:prstGeom prst="rect">
            <a:avLst/>
          </a:prstGeom>
        </p:spPr>
      </p:pic>
    </p:spTree>
    <p:extLst>
      <p:ext uri="{BB962C8B-B14F-4D97-AF65-F5344CB8AC3E}">
        <p14:creationId xmlns:p14="http://schemas.microsoft.com/office/powerpoint/2010/main" val="108118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1295400" y="2025805"/>
            <a:ext cx="9601200" cy="3809999"/>
          </a:xfrm>
        </p:spPr>
        <p:txBody>
          <a:bodyPr/>
          <a:lstStyle/>
          <a:p>
            <a:r>
              <a:rPr lang="en-US" dirty="0" smtClean="0"/>
              <a:t>Chapter </a:t>
            </a:r>
            <a:r>
              <a:rPr lang="en-US" dirty="0" smtClean="0"/>
              <a:t>13 </a:t>
            </a:r>
            <a:r>
              <a:rPr lang="en-US" dirty="0"/>
              <a:t>HFAD – </a:t>
            </a:r>
            <a:r>
              <a:rPr lang="en-US" dirty="0" smtClean="0"/>
              <a:t>Services</a:t>
            </a:r>
          </a:p>
          <a:p>
            <a:r>
              <a:rPr lang="en-US" dirty="0" smtClean="0"/>
              <a:t>Network access</a:t>
            </a:r>
            <a:endParaRPr lang="en-US" dirty="0"/>
          </a:p>
          <a:p>
            <a:endParaRPr lang="en-US" dirty="0" smtClean="0"/>
          </a:p>
        </p:txBody>
      </p:sp>
    </p:spTree>
    <p:extLst>
      <p:ext uri="{BB962C8B-B14F-4D97-AF65-F5344CB8AC3E}">
        <p14:creationId xmlns:p14="http://schemas.microsoft.com/office/powerpoint/2010/main" val="188051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78916" y="393699"/>
            <a:ext cx="10756900" cy="5461000"/>
          </a:xfrm>
          <a:prstGeom prst="rect">
            <a:avLst/>
          </a:prstGeom>
        </p:spPr>
      </p:pic>
    </p:spTree>
    <p:extLst>
      <p:ext uri="{BB962C8B-B14F-4D97-AF65-F5344CB8AC3E}">
        <p14:creationId xmlns:p14="http://schemas.microsoft.com/office/powerpoint/2010/main" val="90204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create </a:t>
            </a:r>
            <a:r>
              <a:rPr lang="en-US" dirty="0" err="1" smtClean="0"/>
              <a:t>OdometerService</a:t>
            </a:r>
            <a:endParaRPr lang="en-US" dirty="0"/>
          </a:p>
        </p:txBody>
      </p:sp>
      <p:sp>
        <p:nvSpPr>
          <p:cNvPr id="3" name="Content Placeholder 2"/>
          <p:cNvSpPr>
            <a:spLocks noGrp="1"/>
          </p:cNvSpPr>
          <p:nvPr>
            <p:ph idx="1"/>
          </p:nvPr>
        </p:nvSpPr>
        <p:spPr/>
        <p:txBody>
          <a:bodyPr>
            <a:normAutofit/>
          </a:bodyPr>
          <a:lstStyle/>
          <a:p>
            <a:r>
              <a:rPr lang="en-US" sz="3200" dirty="0" smtClean="0"/>
              <a:t>Binder</a:t>
            </a:r>
          </a:p>
          <a:p>
            <a:r>
              <a:rPr lang="en-US" sz="3200" dirty="0" smtClean="0"/>
              <a:t>Location</a:t>
            </a:r>
          </a:p>
          <a:p>
            <a:r>
              <a:rPr lang="en-US" sz="3200" dirty="0" err="1" smtClean="0"/>
              <a:t>getMiles</a:t>
            </a:r>
            <a:r>
              <a:rPr lang="en-US" sz="3200" dirty="0" smtClean="0"/>
              <a:t>()</a:t>
            </a:r>
            <a:endParaRPr lang="en-US" sz="3200" dirty="0"/>
          </a:p>
        </p:txBody>
      </p:sp>
    </p:spTree>
    <p:extLst>
      <p:ext uri="{BB962C8B-B14F-4D97-AF65-F5344CB8AC3E}">
        <p14:creationId xmlns:p14="http://schemas.microsoft.com/office/powerpoint/2010/main" val="161280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29129" y="340658"/>
            <a:ext cx="1625600" cy="1371600"/>
          </a:xfrm>
          <a:prstGeom prst="rect">
            <a:avLst/>
          </a:prstGeom>
        </p:spPr>
      </p:pic>
      <p:pic>
        <p:nvPicPr>
          <p:cNvPr id="3" name="Picture 2"/>
          <p:cNvPicPr>
            <a:picLocks noChangeAspect="1"/>
          </p:cNvPicPr>
          <p:nvPr/>
        </p:nvPicPr>
        <p:blipFill>
          <a:blip r:embed="rId4"/>
          <a:stretch>
            <a:fillRect/>
          </a:stretch>
        </p:blipFill>
        <p:spPr>
          <a:xfrm>
            <a:off x="1541929" y="2028265"/>
            <a:ext cx="4406900" cy="1905000"/>
          </a:xfrm>
          <a:prstGeom prst="rect">
            <a:avLst/>
          </a:prstGeom>
        </p:spPr>
      </p:pic>
      <p:pic>
        <p:nvPicPr>
          <p:cNvPr id="4" name="Picture 3"/>
          <p:cNvPicPr>
            <a:picLocks noChangeAspect="1"/>
          </p:cNvPicPr>
          <p:nvPr/>
        </p:nvPicPr>
        <p:blipFill>
          <a:blip r:embed="rId5"/>
          <a:stretch>
            <a:fillRect/>
          </a:stretch>
        </p:blipFill>
        <p:spPr>
          <a:xfrm>
            <a:off x="3059579" y="4249272"/>
            <a:ext cx="5778500" cy="1854200"/>
          </a:xfrm>
          <a:prstGeom prst="rect">
            <a:avLst/>
          </a:prstGeom>
        </p:spPr>
      </p:pic>
    </p:spTree>
    <p:extLst>
      <p:ext uri="{BB962C8B-B14F-4D97-AF65-F5344CB8AC3E}">
        <p14:creationId xmlns:p14="http://schemas.microsoft.com/office/powerpoint/2010/main" val="11036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
            <a:ext cx="7846417" cy="505609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3192" y="2376305"/>
            <a:ext cx="6490449" cy="4165512"/>
          </a:xfrm>
          <a:prstGeom prst="rect">
            <a:avLst/>
          </a:prstGeom>
        </p:spPr>
      </p:pic>
    </p:spTree>
    <p:extLst>
      <p:ext uri="{BB962C8B-B14F-4D97-AF65-F5344CB8AC3E}">
        <p14:creationId xmlns:p14="http://schemas.microsoft.com/office/powerpoint/2010/main" val="129312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318000" y="1104900"/>
            <a:ext cx="3556000" cy="4648200"/>
          </a:xfrm>
          <a:prstGeom prst="rect">
            <a:avLst/>
          </a:prstGeom>
        </p:spPr>
      </p:pic>
    </p:spTree>
    <p:extLst>
      <p:ext uri="{BB962C8B-B14F-4D97-AF65-F5344CB8AC3E}">
        <p14:creationId xmlns:p14="http://schemas.microsoft.com/office/powerpoint/2010/main" val="1367627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563" y="330020"/>
            <a:ext cx="6662455" cy="5613580"/>
          </a:xfrm>
          <a:prstGeom prst="rect">
            <a:avLst/>
          </a:prstGeom>
        </p:spPr>
      </p:pic>
    </p:spTree>
    <p:extLst>
      <p:ext uri="{BB962C8B-B14F-4D97-AF65-F5344CB8AC3E}">
        <p14:creationId xmlns:p14="http://schemas.microsoft.com/office/powerpoint/2010/main" val="113771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30250" y="1225550"/>
            <a:ext cx="10731500" cy="4406900"/>
          </a:xfrm>
          <a:prstGeom prst="rect">
            <a:avLst/>
          </a:prstGeom>
        </p:spPr>
      </p:pic>
    </p:spTree>
    <p:extLst>
      <p:ext uri="{BB962C8B-B14F-4D97-AF65-F5344CB8AC3E}">
        <p14:creationId xmlns:p14="http://schemas.microsoft.com/office/powerpoint/2010/main" val="122087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7041" y="189753"/>
            <a:ext cx="4800600" cy="1422400"/>
          </a:xfrm>
          <a:prstGeom prst="rect">
            <a:avLst/>
          </a:prstGeom>
        </p:spPr>
      </p:pic>
      <p:pic>
        <p:nvPicPr>
          <p:cNvPr id="3" name="Picture 2"/>
          <p:cNvPicPr>
            <a:picLocks noChangeAspect="1"/>
          </p:cNvPicPr>
          <p:nvPr/>
        </p:nvPicPr>
        <p:blipFill>
          <a:blip r:embed="rId4"/>
          <a:stretch>
            <a:fillRect/>
          </a:stretch>
        </p:blipFill>
        <p:spPr>
          <a:xfrm>
            <a:off x="1408954" y="1805828"/>
            <a:ext cx="7975600" cy="1473200"/>
          </a:xfrm>
          <a:prstGeom prst="rect">
            <a:avLst/>
          </a:prstGeom>
        </p:spPr>
      </p:pic>
      <p:pic>
        <p:nvPicPr>
          <p:cNvPr id="4" name="Picture 3"/>
          <p:cNvPicPr>
            <a:picLocks noChangeAspect="1"/>
          </p:cNvPicPr>
          <p:nvPr/>
        </p:nvPicPr>
        <p:blipFill>
          <a:blip r:embed="rId5"/>
          <a:stretch>
            <a:fillRect/>
          </a:stretch>
        </p:blipFill>
        <p:spPr>
          <a:xfrm>
            <a:off x="2251636" y="3472703"/>
            <a:ext cx="7975600" cy="1422400"/>
          </a:xfrm>
          <a:prstGeom prst="rect">
            <a:avLst/>
          </a:prstGeom>
        </p:spPr>
      </p:pic>
      <p:pic>
        <p:nvPicPr>
          <p:cNvPr id="5" name="Picture 4"/>
          <p:cNvPicPr>
            <a:picLocks noChangeAspect="1"/>
          </p:cNvPicPr>
          <p:nvPr/>
        </p:nvPicPr>
        <p:blipFill>
          <a:blip r:embed="rId6"/>
          <a:stretch>
            <a:fillRect/>
          </a:stretch>
        </p:blipFill>
        <p:spPr>
          <a:xfrm>
            <a:off x="4852521" y="5088778"/>
            <a:ext cx="4889500" cy="1397000"/>
          </a:xfrm>
          <a:prstGeom prst="rect">
            <a:avLst/>
          </a:prstGeom>
        </p:spPr>
      </p:pic>
    </p:spTree>
    <p:extLst>
      <p:ext uri="{BB962C8B-B14F-4D97-AF65-F5344CB8AC3E}">
        <p14:creationId xmlns:p14="http://schemas.microsoft.com/office/powerpoint/2010/main" val="37108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179980" y="1940485"/>
            <a:ext cx="9867900" cy="2044700"/>
          </a:xfrm>
          <a:prstGeom prst="rect">
            <a:avLst/>
          </a:prstGeom>
        </p:spPr>
      </p:pic>
    </p:spTree>
    <p:extLst>
      <p:ext uri="{BB962C8B-B14F-4D97-AF65-F5344CB8AC3E}">
        <p14:creationId xmlns:p14="http://schemas.microsoft.com/office/powerpoint/2010/main" val="71979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2450" y="508000"/>
            <a:ext cx="11087100" cy="5842000"/>
          </a:xfrm>
          <a:prstGeom prst="rect">
            <a:avLst/>
          </a:prstGeom>
        </p:spPr>
      </p:pic>
    </p:spTree>
    <p:extLst>
      <p:ext uri="{BB962C8B-B14F-4D97-AF65-F5344CB8AC3E}">
        <p14:creationId xmlns:p14="http://schemas.microsoft.com/office/powerpoint/2010/main" val="213140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411480"/>
            <a:ext cx="12192000" cy="6035040"/>
          </a:xfrm>
          <a:prstGeom prst="rect">
            <a:avLst/>
          </a:prstGeom>
        </p:spPr>
      </p:pic>
    </p:spTree>
    <p:extLst>
      <p:ext uri="{BB962C8B-B14F-4D97-AF65-F5344CB8AC3E}">
        <p14:creationId xmlns:p14="http://schemas.microsoft.com/office/powerpoint/2010/main" val="135731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0"/>
            <a:ext cx="7339013" cy="3258598"/>
          </a:xfrm>
          <a:prstGeom prst="rect">
            <a:avLst/>
          </a:prstGeom>
        </p:spPr>
      </p:pic>
      <p:pic>
        <p:nvPicPr>
          <p:cNvPr id="5" name="Picture 4"/>
          <p:cNvPicPr>
            <a:picLocks noChangeAspect="1"/>
          </p:cNvPicPr>
          <p:nvPr/>
        </p:nvPicPr>
        <p:blipFill>
          <a:blip r:embed="rId4"/>
          <a:stretch>
            <a:fillRect/>
          </a:stretch>
        </p:blipFill>
        <p:spPr>
          <a:xfrm>
            <a:off x="3290887" y="3878457"/>
            <a:ext cx="8281988" cy="2536630"/>
          </a:xfrm>
          <a:prstGeom prst="rect">
            <a:avLst/>
          </a:prstGeom>
        </p:spPr>
      </p:pic>
    </p:spTree>
    <p:extLst>
      <p:ext uri="{BB962C8B-B14F-4D97-AF65-F5344CB8AC3E}">
        <p14:creationId xmlns:p14="http://schemas.microsoft.com/office/powerpoint/2010/main" val="14072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289942825"/>
              </p:ext>
            </p:extLst>
          </p:nvPr>
        </p:nvGraphicFramePr>
        <p:xfrm>
          <a:off x="185739" y="152400"/>
          <a:ext cx="11758611" cy="6141720"/>
        </p:xfrm>
        <a:graphic>
          <a:graphicData uri="http://schemas.openxmlformats.org/drawingml/2006/table">
            <a:tbl>
              <a:tblPr firstRow="1" bandRow="1">
                <a:tableStyleId>{69012ECD-51FC-41F1-AA8D-1B2483CD663E}</a:tableStyleId>
              </a:tblPr>
              <a:tblGrid>
                <a:gridCol w="3084224"/>
                <a:gridCol w="3402300"/>
                <a:gridCol w="5272087"/>
              </a:tblGrid>
              <a:tr h="370840">
                <a:tc>
                  <a:txBody>
                    <a:bodyPr/>
                    <a:lstStyle/>
                    <a:p>
                      <a:pPr algn="l" fontAlgn="base"/>
                      <a:r>
                        <a:rPr lang="en-US" dirty="0">
                          <a:effectLst/>
                          <a:latin typeface="inherit" charset="0"/>
                        </a:rPr>
                        <a:t>Method</a:t>
                      </a:r>
                    </a:p>
                  </a:txBody>
                  <a:tcPr/>
                </a:tc>
                <a:tc>
                  <a:txBody>
                    <a:bodyPr/>
                    <a:lstStyle/>
                    <a:p>
                      <a:pPr algn="l" fontAlgn="base"/>
                      <a:r>
                        <a:rPr lang="en-US">
                          <a:effectLst/>
                          <a:latin typeface="inherit" charset="0"/>
                        </a:rPr>
                        <a:t>When it’s called</a:t>
                      </a:r>
                    </a:p>
                  </a:txBody>
                  <a:tcPr/>
                </a:tc>
                <a:tc>
                  <a:txBody>
                    <a:bodyPr/>
                    <a:lstStyle/>
                    <a:p>
                      <a:pPr algn="l" fontAlgn="base"/>
                      <a:r>
                        <a:rPr lang="en-US">
                          <a:effectLst/>
                          <a:latin typeface="inherit" charset="0"/>
                        </a:rPr>
                        <a:t>What you use it for</a:t>
                      </a:r>
                    </a:p>
                  </a:txBody>
                  <a:tcPr/>
                </a:tc>
              </a:tr>
              <a:tr h="370840">
                <a:tc>
                  <a:txBody>
                    <a:bodyPr/>
                    <a:lstStyle/>
                    <a:p>
                      <a:pPr algn="l" fontAlgn="base"/>
                      <a:r>
                        <a:rPr lang="en-US" sz="2400" b="1" i="0" dirty="0" err="1">
                          <a:effectLst/>
                          <a:latin typeface="inherit" charset="0"/>
                        </a:rPr>
                        <a:t>onCreate</a:t>
                      </a:r>
                      <a:r>
                        <a:rPr lang="en-US" sz="2400" b="1" i="0" dirty="0">
                          <a:effectLst/>
                          <a:latin typeface="inherit" charset="0"/>
                        </a:rPr>
                        <a:t>()</a:t>
                      </a:r>
                      <a:endParaRPr lang="en-US" sz="2400" dirty="0">
                        <a:effectLst/>
                        <a:latin typeface="inherit" charset="0"/>
                      </a:endParaRPr>
                    </a:p>
                  </a:txBody>
                  <a:tcPr marL="127000" marR="127000" marT="127000" marB="127000"/>
                </a:tc>
                <a:tc>
                  <a:txBody>
                    <a:bodyPr/>
                    <a:lstStyle/>
                    <a:p>
                      <a:pPr algn="l" fontAlgn="base"/>
                      <a:r>
                        <a:rPr lang="en-US" sz="2400">
                          <a:effectLst/>
                          <a:latin typeface="inherit" charset="0"/>
                        </a:rPr>
                        <a:t>When the service is first created</a:t>
                      </a:r>
                    </a:p>
                  </a:txBody>
                  <a:tcPr marL="127000" marR="127000" marT="127000" marB="127000"/>
                </a:tc>
                <a:tc>
                  <a:txBody>
                    <a:bodyPr/>
                    <a:lstStyle/>
                    <a:p>
                      <a:pPr algn="l" fontAlgn="base"/>
                      <a:r>
                        <a:rPr lang="en-US" sz="2400">
                          <a:effectLst/>
                          <a:latin typeface="inherit" charset="0"/>
                        </a:rPr>
                        <a:t>One-time setup procedures, such as instantiation</a:t>
                      </a:r>
                    </a:p>
                  </a:txBody>
                  <a:tcPr marL="127000" marR="127000" marT="127000" marB="127000"/>
                </a:tc>
              </a:tr>
              <a:tr h="370840">
                <a:tc>
                  <a:txBody>
                    <a:bodyPr/>
                    <a:lstStyle/>
                    <a:p>
                      <a:pPr algn="l" fontAlgn="base"/>
                      <a:r>
                        <a:rPr lang="en-US" sz="2400" b="1" i="0" dirty="0" err="1">
                          <a:effectLst/>
                          <a:latin typeface="inherit" charset="0"/>
                        </a:rPr>
                        <a:t>onStartCommand</a:t>
                      </a:r>
                      <a:r>
                        <a:rPr lang="en-US" sz="2400" b="1" i="0" dirty="0">
                          <a:effectLst/>
                          <a:latin typeface="inherit" charset="0"/>
                        </a:rPr>
                        <a:t>()</a:t>
                      </a:r>
                      <a:endParaRPr lang="en-US" sz="2400" dirty="0">
                        <a:effectLst/>
                        <a:latin typeface="inherit" charset="0"/>
                      </a:endParaRPr>
                    </a:p>
                  </a:txBody>
                  <a:tcPr marL="127000" marR="127000" marT="127000" marB="127000"/>
                </a:tc>
                <a:tc>
                  <a:txBody>
                    <a:bodyPr/>
                    <a:lstStyle/>
                    <a:p>
                      <a:pPr algn="l" fontAlgn="base"/>
                      <a:r>
                        <a:rPr lang="en-US" sz="2400" dirty="0">
                          <a:effectLst/>
                          <a:latin typeface="inherit" charset="0"/>
                        </a:rPr>
                        <a:t>When an activity starts the service using the </a:t>
                      </a:r>
                      <a:r>
                        <a:rPr lang="en-US" sz="2400" dirty="0" err="1">
                          <a:effectLst/>
                          <a:latin typeface="inherit" charset="0"/>
                        </a:rPr>
                        <a:t>startService</a:t>
                      </a:r>
                      <a:r>
                        <a:rPr lang="en-US" sz="2400" dirty="0">
                          <a:effectLst/>
                          <a:latin typeface="inherit" charset="0"/>
                        </a:rPr>
                        <a:t>() method</a:t>
                      </a:r>
                    </a:p>
                  </a:txBody>
                  <a:tcPr marL="127000" marR="127000" marT="127000" marB="127000"/>
                </a:tc>
                <a:tc>
                  <a:txBody>
                    <a:bodyPr/>
                    <a:lstStyle/>
                    <a:p>
                      <a:pPr algn="l" fontAlgn="base"/>
                      <a:r>
                        <a:rPr lang="en-US" sz="2400">
                          <a:effectLst/>
                          <a:latin typeface="inherit" charset="0"/>
                        </a:rPr>
                        <a:t>You don’t need to implement this method if your service isn’t a started service; it will only run if the service is started using startService()</a:t>
                      </a:r>
                    </a:p>
                  </a:txBody>
                  <a:tcPr marL="127000" marR="127000" marT="127000" marB="127000"/>
                </a:tc>
              </a:tr>
              <a:tr h="370840">
                <a:tc>
                  <a:txBody>
                    <a:bodyPr/>
                    <a:lstStyle/>
                    <a:p>
                      <a:pPr algn="l" fontAlgn="base"/>
                      <a:r>
                        <a:rPr lang="en-US" sz="2400" b="1" i="0">
                          <a:effectLst/>
                          <a:latin typeface="inherit" charset="0"/>
                        </a:rPr>
                        <a:t>onBind()</a:t>
                      </a:r>
                      <a:endParaRPr lang="en-US" sz="2400">
                        <a:effectLst/>
                        <a:latin typeface="inherit" charset="0"/>
                      </a:endParaRPr>
                    </a:p>
                  </a:txBody>
                  <a:tcPr marL="127000" marR="127000" marT="127000" marB="127000"/>
                </a:tc>
                <a:tc>
                  <a:txBody>
                    <a:bodyPr/>
                    <a:lstStyle/>
                    <a:p>
                      <a:pPr algn="l" fontAlgn="base"/>
                      <a:r>
                        <a:rPr lang="en-US" sz="2400" dirty="0">
                          <a:effectLst/>
                          <a:latin typeface="inherit" charset="0"/>
                        </a:rPr>
                        <a:t>When an activity wants to bind to the service</a:t>
                      </a:r>
                    </a:p>
                  </a:txBody>
                  <a:tcPr marL="127000" marR="127000" marT="127000" marB="127000"/>
                </a:tc>
                <a:tc>
                  <a:txBody>
                    <a:bodyPr/>
                    <a:lstStyle/>
                    <a:p>
                      <a:pPr algn="l" fontAlgn="base"/>
                      <a:r>
                        <a:rPr lang="en-US" sz="2400">
                          <a:effectLst/>
                          <a:latin typeface="inherit" charset="0"/>
                        </a:rPr>
                        <a:t>You must always implement this method by returning an IBinder object; if you don’t want activities to bind to the service, return null instead</a:t>
                      </a:r>
                    </a:p>
                  </a:txBody>
                  <a:tcPr marL="127000" marR="127000" marT="127000" marB="127000"/>
                </a:tc>
              </a:tr>
              <a:tr h="370840">
                <a:tc>
                  <a:txBody>
                    <a:bodyPr/>
                    <a:lstStyle/>
                    <a:p>
                      <a:pPr algn="l" fontAlgn="base"/>
                      <a:r>
                        <a:rPr lang="en-US" sz="2400" b="1" i="0">
                          <a:effectLst/>
                          <a:latin typeface="inherit" charset="0"/>
                        </a:rPr>
                        <a:t>onDestroy()</a:t>
                      </a:r>
                      <a:endParaRPr lang="en-US" sz="2400">
                        <a:effectLst/>
                        <a:latin typeface="inherit" charset="0"/>
                      </a:endParaRPr>
                    </a:p>
                  </a:txBody>
                  <a:tcPr marL="127000" marR="127000" marT="127000" marB="127000"/>
                </a:tc>
                <a:tc>
                  <a:txBody>
                    <a:bodyPr/>
                    <a:lstStyle/>
                    <a:p>
                      <a:pPr algn="l" fontAlgn="base"/>
                      <a:r>
                        <a:rPr lang="en-US" sz="2400" dirty="0">
                          <a:effectLst/>
                          <a:latin typeface="inherit" charset="0"/>
                        </a:rPr>
                        <a:t>When the service is no longer being used and is about to be destroyed</a:t>
                      </a:r>
                    </a:p>
                  </a:txBody>
                  <a:tcPr marL="127000" marR="127000" marT="127000" marB="127000"/>
                </a:tc>
                <a:tc>
                  <a:txBody>
                    <a:bodyPr/>
                    <a:lstStyle/>
                    <a:p>
                      <a:pPr algn="l" fontAlgn="base"/>
                      <a:r>
                        <a:rPr lang="en-US" sz="2400" dirty="0">
                          <a:effectLst/>
                          <a:latin typeface="inherit" charset="0"/>
                        </a:rPr>
                        <a:t>Use this method to clean up any resources</a:t>
                      </a:r>
                    </a:p>
                  </a:txBody>
                  <a:tcPr marL="127000" marR="127000" marT="127000" marB="127000"/>
                </a:tc>
              </a:tr>
            </a:tbl>
          </a:graphicData>
        </a:graphic>
      </p:graphicFrame>
    </p:spTree>
    <p:extLst>
      <p:ext uri="{BB962C8B-B14F-4D97-AF65-F5344CB8AC3E}">
        <p14:creationId xmlns:p14="http://schemas.microsoft.com/office/powerpoint/2010/main" val="170526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52600" y="2813050"/>
            <a:ext cx="8686800" cy="1231900"/>
          </a:xfrm>
          <a:prstGeom prst="rect">
            <a:avLst/>
          </a:prstGeom>
        </p:spPr>
      </p:pic>
    </p:spTree>
    <p:extLst>
      <p:ext uri="{BB962C8B-B14F-4D97-AF65-F5344CB8AC3E}">
        <p14:creationId xmlns:p14="http://schemas.microsoft.com/office/powerpoint/2010/main" val="71762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58837" y="260350"/>
            <a:ext cx="10731500" cy="5765800"/>
          </a:xfrm>
          <a:prstGeom prst="rect">
            <a:avLst/>
          </a:prstGeom>
        </p:spPr>
      </p:pic>
    </p:spTree>
    <p:extLst>
      <p:ext uri="{BB962C8B-B14F-4D97-AF65-F5344CB8AC3E}">
        <p14:creationId xmlns:p14="http://schemas.microsoft.com/office/powerpoint/2010/main" val="212743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8663" y="2614613"/>
            <a:ext cx="10444162" cy="584775"/>
          </a:xfrm>
          <a:prstGeom prst="rect">
            <a:avLst/>
          </a:prstGeom>
        </p:spPr>
        <p:txBody>
          <a:bodyPr wrap="square">
            <a:spAutoFit/>
          </a:bodyPr>
          <a:lstStyle/>
          <a:p>
            <a:r>
              <a:rPr lang="en-US" sz="3200" dirty="0">
                <a:latin typeface="Ubuntu Mono Bold" charset="0"/>
              </a:rPr>
              <a:t>double </a:t>
            </a:r>
            <a:r>
              <a:rPr lang="en-US" sz="3200" dirty="0" err="1">
                <a:latin typeface="Ubuntu Mono Bold" charset="0"/>
              </a:rPr>
              <a:t>distanceInMeters</a:t>
            </a:r>
            <a:r>
              <a:rPr lang="en-US" sz="3200" dirty="0">
                <a:latin typeface="Ubuntu Mono Bold" charset="0"/>
              </a:rPr>
              <a:t> = </a:t>
            </a:r>
            <a:r>
              <a:rPr lang="en-US" sz="3200" dirty="0" err="1">
                <a:latin typeface="Ubuntu Mono Bold" charset="0"/>
              </a:rPr>
              <a:t>location.distanceTo</a:t>
            </a:r>
            <a:r>
              <a:rPr lang="en-US" sz="3200" dirty="0">
                <a:latin typeface="Ubuntu Mono Bold" charset="0"/>
              </a:rPr>
              <a:t>(</a:t>
            </a:r>
            <a:r>
              <a:rPr lang="en-US" sz="3200" dirty="0" err="1">
                <a:latin typeface="Ubuntu Mono Bold" charset="0"/>
              </a:rPr>
              <a:t>lastLocation</a:t>
            </a:r>
            <a:r>
              <a:rPr lang="en-US" sz="3200" dirty="0">
                <a:latin typeface="Ubuntu Mono Bold" charset="0"/>
              </a:rPr>
              <a:t>);</a:t>
            </a:r>
            <a:endParaRPr lang="en-US" sz="3200" dirty="0"/>
          </a:p>
        </p:txBody>
      </p:sp>
    </p:spTree>
    <p:extLst>
      <p:ext uri="{BB962C8B-B14F-4D97-AF65-F5344CB8AC3E}">
        <p14:creationId xmlns:p14="http://schemas.microsoft.com/office/powerpoint/2010/main" val="125796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74406" y="0"/>
            <a:ext cx="7243187" cy="6858000"/>
          </a:xfrm>
          <a:prstGeom prst="rect">
            <a:avLst/>
          </a:prstGeom>
        </p:spPr>
      </p:pic>
    </p:spTree>
    <p:extLst>
      <p:ext uri="{BB962C8B-B14F-4D97-AF65-F5344CB8AC3E}">
        <p14:creationId xmlns:p14="http://schemas.microsoft.com/office/powerpoint/2010/main" val="73252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88950" y="1700212"/>
            <a:ext cx="11214100" cy="2400300"/>
          </a:xfrm>
          <a:prstGeom prst="rect">
            <a:avLst/>
          </a:prstGeom>
        </p:spPr>
      </p:pic>
    </p:spTree>
    <p:extLst>
      <p:ext uri="{BB962C8B-B14F-4D97-AF65-F5344CB8AC3E}">
        <p14:creationId xmlns:p14="http://schemas.microsoft.com/office/powerpoint/2010/main" val="68772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36650" y="2476500"/>
            <a:ext cx="9918700" cy="1905000"/>
          </a:xfrm>
          <a:prstGeom prst="rect">
            <a:avLst/>
          </a:prstGeom>
        </p:spPr>
      </p:pic>
    </p:spTree>
    <p:extLst>
      <p:ext uri="{BB962C8B-B14F-4D97-AF65-F5344CB8AC3E}">
        <p14:creationId xmlns:p14="http://schemas.microsoft.com/office/powerpoint/2010/main" val="97790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38150" y="2381250"/>
            <a:ext cx="11315700" cy="2095500"/>
          </a:xfrm>
          <a:prstGeom prst="rect">
            <a:avLst/>
          </a:prstGeom>
        </p:spPr>
      </p:pic>
    </p:spTree>
    <p:extLst>
      <p:ext uri="{BB962C8B-B14F-4D97-AF65-F5344CB8AC3E}">
        <p14:creationId xmlns:p14="http://schemas.microsoft.com/office/powerpoint/2010/main" val="187313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06750" y="2260600"/>
            <a:ext cx="5778500" cy="2336800"/>
          </a:xfrm>
          <a:prstGeom prst="rect">
            <a:avLst/>
          </a:prstGeom>
        </p:spPr>
      </p:pic>
    </p:spTree>
    <p:extLst>
      <p:ext uri="{BB962C8B-B14F-4D97-AF65-F5344CB8AC3E}">
        <p14:creationId xmlns:p14="http://schemas.microsoft.com/office/powerpoint/2010/main" val="12875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4780" y="146423"/>
            <a:ext cx="5092700" cy="1473200"/>
          </a:xfrm>
          <a:prstGeom prst="rect">
            <a:avLst/>
          </a:prstGeom>
        </p:spPr>
      </p:pic>
      <p:pic>
        <p:nvPicPr>
          <p:cNvPr id="3" name="Picture 2"/>
          <p:cNvPicPr>
            <a:picLocks noChangeAspect="1"/>
          </p:cNvPicPr>
          <p:nvPr/>
        </p:nvPicPr>
        <p:blipFill>
          <a:blip r:embed="rId4"/>
          <a:stretch>
            <a:fillRect/>
          </a:stretch>
        </p:blipFill>
        <p:spPr>
          <a:xfrm>
            <a:off x="5842000" y="1114612"/>
            <a:ext cx="6350000" cy="1435100"/>
          </a:xfrm>
          <a:prstGeom prst="rect">
            <a:avLst/>
          </a:prstGeom>
        </p:spPr>
      </p:pic>
      <p:pic>
        <p:nvPicPr>
          <p:cNvPr id="4" name="Picture 3"/>
          <p:cNvPicPr>
            <a:picLocks noChangeAspect="1"/>
          </p:cNvPicPr>
          <p:nvPr/>
        </p:nvPicPr>
        <p:blipFill>
          <a:blip r:embed="rId5"/>
          <a:stretch>
            <a:fillRect/>
          </a:stretch>
        </p:blipFill>
        <p:spPr>
          <a:xfrm>
            <a:off x="214780" y="2906059"/>
            <a:ext cx="5727700" cy="3378200"/>
          </a:xfrm>
          <a:prstGeom prst="rect">
            <a:avLst/>
          </a:prstGeom>
        </p:spPr>
      </p:pic>
    </p:spTree>
    <p:extLst>
      <p:ext uri="{BB962C8B-B14F-4D97-AF65-F5344CB8AC3E}">
        <p14:creationId xmlns:p14="http://schemas.microsoft.com/office/powerpoint/2010/main" val="171514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73150" y="2844800"/>
            <a:ext cx="10045700" cy="1168400"/>
          </a:xfrm>
          <a:prstGeom prst="rect">
            <a:avLst/>
          </a:prstGeom>
        </p:spPr>
      </p:pic>
    </p:spTree>
    <p:extLst>
      <p:ext uri="{BB962C8B-B14F-4D97-AF65-F5344CB8AC3E}">
        <p14:creationId xmlns:p14="http://schemas.microsoft.com/office/powerpoint/2010/main" val="1476603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88365" y="0"/>
            <a:ext cx="7415269" cy="6858000"/>
          </a:xfrm>
          <a:prstGeom prst="rect">
            <a:avLst/>
          </a:prstGeom>
        </p:spPr>
      </p:pic>
    </p:spTree>
    <p:extLst>
      <p:ext uri="{BB962C8B-B14F-4D97-AF65-F5344CB8AC3E}">
        <p14:creationId xmlns:p14="http://schemas.microsoft.com/office/powerpoint/2010/main" val="53848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85057" y="0"/>
            <a:ext cx="7621886" cy="6858000"/>
          </a:xfrm>
          <a:prstGeom prst="rect">
            <a:avLst/>
          </a:prstGeom>
        </p:spPr>
      </p:pic>
    </p:spTree>
    <p:extLst>
      <p:ext uri="{BB962C8B-B14F-4D97-AF65-F5344CB8AC3E}">
        <p14:creationId xmlns:p14="http://schemas.microsoft.com/office/powerpoint/2010/main" val="20910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49350" y="2457450"/>
            <a:ext cx="9893300" cy="1943100"/>
          </a:xfrm>
          <a:prstGeom prst="rect">
            <a:avLst/>
          </a:prstGeom>
        </p:spPr>
      </p:pic>
    </p:spTree>
    <p:extLst>
      <p:ext uri="{BB962C8B-B14F-4D97-AF65-F5344CB8AC3E}">
        <p14:creationId xmlns:p14="http://schemas.microsoft.com/office/powerpoint/2010/main" val="38939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46162" y="150813"/>
            <a:ext cx="10185400" cy="5956300"/>
          </a:xfrm>
          <a:prstGeom prst="rect">
            <a:avLst/>
          </a:prstGeom>
        </p:spPr>
      </p:pic>
    </p:spTree>
    <p:extLst>
      <p:ext uri="{BB962C8B-B14F-4D97-AF65-F5344CB8AC3E}">
        <p14:creationId xmlns:p14="http://schemas.microsoft.com/office/powerpoint/2010/main" val="135889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81100" y="1727200"/>
            <a:ext cx="9829800" cy="3403600"/>
          </a:xfrm>
          <a:prstGeom prst="rect">
            <a:avLst/>
          </a:prstGeom>
        </p:spPr>
      </p:pic>
    </p:spTree>
    <p:extLst>
      <p:ext uri="{BB962C8B-B14F-4D97-AF65-F5344CB8AC3E}">
        <p14:creationId xmlns:p14="http://schemas.microsoft.com/office/powerpoint/2010/main" val="14939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a:t>
            </a:r>
            <a:r>
              <a:rPr lang="en-US" dirty="0" err="1" smtClean="0"/>
              <a:t>MainActivity</a:t>
            </a:r>
            <a:endParaRPr lang="en-US" dirty="0"/>
          </a:p>
        </p:txBody>
      </p:sp>
      <p:sp>
        <p:nvSpPr>
          <p:cNvPr id="3" name="Content Placeholder 2"/>
          <p:cNvSpPr>
            <a:spLocks noGrp="1"/>
          </p:cNvSpPr>
          <p:nvPr>
            <p:ph idx="1"/>
          </p:nvPr>
        </p:nvSpPr>
        <p:spPr/>
        <p:txBody>
          <a:bodyPr/>
          <a:lstStyle/>
          <a:p>
            <a:r>
              <a:rPr lang="en-US" sz="3200" dirty="0" smtClean="0"/>
              <a:t>Bind to service</a:t>
            </a:r>
          </a:p>
          <a:p>
            <a:r>
              <a:rPr lang="en-US" sz="3200" dirty="0" smtClean="0"/>
              <a:t>Display miles</a:t>
            </a:r>
          </a:p>
          <a:p>
            <a:endParaRPr lang="en-US" dirty="0"/>
          </a:p>
        </p:txBody>
      </p:sp>
    </p:spTree>
    <p:extLst>
      <p:ext uri="{BB962C8B-B14F-4D97-AF65-F5344CB8AC3E}">
        <p14:creationId xmlns:p14="http://schemas.microsoft.com/office/powerpoint/2010/main" val="2016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37534" y="557213"/>
            <a:ext cx="7602682" cy="6858000"/>
          </a:xfrm>
          <a:prstGeom prst="rect">
            <a:avLst/>
          </a:prstGeom>
        </p:spPr>
      </p:pic>
    </p:spTree>
    <p:extLst>
      <p:ext uri="{BB962C8B-B14F-4D97-AF65-F5344CB8AC3E}">
        <p14:creationId xmlns:p14="http://schemas.microsoft.com/office/powerpoint/2010/main" val="105831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86087" y="1885949"/>
            <a:ext cx="6381750" cy="1914525"/>
          </a:xfrm>
          <a:prstGeom prst="rect">
            <a:avLst/>
          </a:prstGeom>
        </p:spPr>
      </p:pic>
    </p:spTree>
    <p:extLst>
      <p:ext uri="{BB962C8B-B14F-4D97-AF65-F5344CB8AC3E}">
        <p14:creationId xmlns:p14="http://schemas.microsoft.com/office/powerpoint/2010/main" val="105084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48233" y="0"/>
            <a:ext cx="10095533" cy="6858000"/>
          </a:xfrm>
          <a:prstGeom prst="rect">
            <a:avLst/>
          </a:prstGeom>
        </p:spPr>
      </p:pic>
    </p:spTree>
    <p:extLst>
      <p:ext uri="{BB962C8B-B14F-4D97-AF65-F5344CB8AC3E}">
        <p14:creationId xmlns:p14="http://schemas.microsoft.com/office/powerpoint/2010/main" val="35088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71500" y="2089150"/>
            <a:ext cx="11049000" cy="2679700"/>
          </a:xfrm>
          <a:prstGeom prst="rect">
            <a:avLst/>
          </a:prstGeom>
        </p:spPr>
      </p:pic>
    </p:spTree>
    <p:extLst>
      <p:ext uri="{BB962C8B-B14F-4D97-AF65-F5344CB8AC3E}">
        <p14:creationId xmlns:p14="http://schemas.microsoft.com/office/powerpoint/2010/main" val="62422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92550" y="2692400"/>
            <a:ext cx="4406900" cy="1473200"/>
          </a:xfrm>
          <a:prstGeom prst="rect">
            <a:avLst/>
          </a:prstGeom>
        </p:spPr>
      </p:pic>
    </p:spTree>
    <p:extLst>
      <p:ext uri="{BB962C8B-B14F-4D97-AF65-F5344CB8AC3E}">
        <p14:creationId xmlns:p14="http://schemas.microsoft.com/office/powerpoint/2010/main" val="107221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01700" y="2203450"/>
            <a:ext cx="10388600" cy="2451100"/>
          </a:xfrm>
          <a:prstGeom prst="rect">
            <a:avLst/>
          </a:prstGeom>
        </p:spPr>
      </p:pic>
    </p:spTree>
    <p:extLst>
      <p:ext uri="{BB962C8B-B14F-4D97-AF65-F5344CB8AC3E}">
        <p14:creationId xmlns:p14="http://schemas.microsoft.com/office/powerpoint/2010/main" val="147288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92550" y="2647950"/>
            <a:ext cx="4406900" cy="1562100"/>
          </a:xfrm>
          <a:prstGeom prst="rect">
            <a:avLst/>
          </a:prstGeom>
        </p:spPr>
      </p:pic>
    </p:spTree>
    <p:extLst>
      <p:ext uri="{BB962C8B-B14F-4D97-AF65-F5344CB8AC3E}">
        <p14:creationId xmlns:p14="http://schemas.microsoft.com/office/powerpoint/2010/main" val="115833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58850" y="1714500"/>
            <a:ext cx="10274300" cy="3429000"/>
          </a:xfrm>
          <a:prstGeom prst="rect">
            <a:avLst/>
          </a:prstGeom>
        </p:spPr>
      </p:pic>
    </p:spTree>
    <p:extLst>
      <p:ext uri="{BB962C8B-B14F-4D97-AF65-F5344CB8AC3E}">
        <p14:creationId xmlns:p14="http://schemas.microsoft.com/office/powerpoint/2010/main" val="1023469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917950" y="1936750"/>
            <a:ext cx="4356100" cy="2984500"/>
          </a:xfrm>
          <a:prstGeom prst="rect">
            <a:avLst/>
          </a:prstGeom>
        </p:spPr>
      </p:pic>
    </p:spTree>
    <p:extLst>
      <p:ext uri="{BB962C8B-B14F-4D97-AF65-F5344CB8AC3E}">
        <p14:creationId xmlns:p14="http://schemas.microsoft.com/office/powerpoint/2010/main" val="193906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89640" y="0"/>
            <a:ext cx="9412719" cy="6858000"/>
          </a:xfrm>
          <a:prstGeom prst="rect">
            <a:avLst/>
          </a:prstGeom>
        </p:spPr>
      </p:pic>
    </p:spTree>
    <p:extLst>
      <p:ext uri="{BB962C8B-B14F-4D97-AF65-F5344CB8AC3E}">
        <p14:creationId xmlns:p14="http://schemas.microsoft.com/office/powerpoint/2010/main" val="8529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53657" y="0"/>
            <a:ext cx="6284686" cy="6858000"/>
          </a:xfrm>
          <a:prstGeom prst="rect">
            <a:avLst/>
          </a:prstGeom>
        </p:spPr>
      </p:pic>
    </p:spTree>
    <p:extLst>
      <p:ext uri="{BB962C8B-B14F-4D97-AF65-F5344CB8AC3E}">
        <p14:creationId xmlns:p14="http://schemas.microsoft.com/office/powerpoint/2010/main" val="1057402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20544" y="0"/>
            <a:ext cx="6150911" cy="6858000"/>
          </a:xfrm>
          <a:prstGeom prst="rect">
            <a:avLst/>
          </a:prstGeom>
        </p:spPr>
      </p:pic>
    </p:spTree>
    <p:extLst>
      <p:ext uri="{BB962C8B-B14F-4D97-AF65-F5344CB8AC3E}">
        <p14:creationId xmlns:p14="http://schemas.microsoft.com/office/powerpoint/2010/main" val="126263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66750" y="825903"/>
            <a:ext cx="3248025" cy="962378"/>
          </a:xfrm>
          <a:prstGeom prst="rect">
            <a:avLst/>
          </a:prstGeom>
        </p:spPr>
      </p:pic>
      <p:pic>
        <p:nvPicPr>
          <p:cNvPr id="3" name="Picture 2"/>
          <p:cNvPicPr>
            <a:picLocks noChangeAspect="1"/>
          </p:cNvPicPr>
          <p:nvPr/>
        </p:nvPicPr>
        <p:blipFill>
          <a:blip r:embed="rId4"/>
          <a:stretch>
            <a:fillRect/>
          </a:stretch>
        </p:blipFill>
        <p:spPr>
          <a:xfrm>
            <a:off x="438150" y="2732119"/>
            <a:ext cx="5354638" cy="923213"/>
          </a:xfrm>
          <a:prstGeom prst="rect">
            <a:avLst/>
          </a:prstGeom>
        </p:spPr>
      </p:pic>
      <p:pic>
        <p:nvPicPr>
          <p:cNvPr id="4" name="Picture 3"/>
          <p:cNvPicPr>
            <a:picLocks noChangeAspect="1"/>
          </p:cNvPicPr>
          <p:nvPr/>
        </p:nvPicPr>
        <p:blipFill>
          <a:blip r:embed="rId5"/>
          <a:stretch>
            <a:fillRect/>
          </a:stretch>
        </p:blipFill>
        <p:spPr>
          <a:xfrm>
            <a:off x="438150" y="4816579"/>
            <a:ext cx="6191250" cy="1041171"/>
          </a:xfrm>
          <a:prstGeom prst="rect">
            <a:avLst/>
          </a:prstGeom>
        </p:spPr>
      </p:pic>
      <p:pic>
        <p:nvPicPr>
          <p:cNvPr id="5" name="Picture 4"/>
          <p:cNvPicPr>
            <a:picLocks noChangeAspect="1"/>
          </p:cNvPicPr>
          <p:nvPr/>
        </p:nvPicPr>
        <p:blipFill>
          <a:blip r:embed="rId6"/>
          <a:stretch>
            <a:fillRect/>
          </a:stretch>
        </p:blipFill>
        <p:spPr>
          <a:xfrm>
            <a:off x="7897813" y="636496"/>
            <a:ext cx="4151313" cy="1341193"/>
          </a:xfrm>
          <a:prstGeom prst="rect">
            <a:avLst/>
          </a:prstGeom>
        </p:spPr>
      </p:pic>
      <p:pic>
        <p:nvPicPr>
          <p:cNvPr id="6" name="Picture 5"/>
          <p:cNvPicPr>
            <a:picLocks noChangeAspect="1"/>
          </p:cNvPicPr>
          <p:nvPr/>
        </p:nvPicPr>
        <p:blipFill>
          <a:blip r:embed="rId7"/>
          <a:stretch>
            <a:fillRect/>
          </a:stretch>
        </p:blipFill>
        <p:spPr>
          <a:xfrm>
            <a:off x="6900862" y="2732119"/>
            <a:ext cx="4962526" cy="1201454"/>
          </a:xfrm>
          <a:prstGeom prst="rect">
            <a:avLst/>
          </a:prstGeom>
        </p:spPr>
      </p:pic>
      <p:pic>
        <p:nvPicPr>
          <p:cNvPr id="7" name="Picture 6"/>
          <p:cNvPicPr>
            <a:picLocks noChangeAspect="1"/>
          </p:cNvPicPr>
          <p:nvPr/>
        </p:nvPicPr>
        <p:blipFill>
          <a:blip r:embed="rId8"/>
          <a:stretch>
            <a:fillRect/>
          </a:stretch>
        </p:blipFill>
        <p:spPr>
          <a:xfrm>
            <a:off x="8035926" y="4816579"/>
            <a:ext cx="4013200" cy="1199550"/>
          </a:xfrm>
          <a:prstGeom prst="rect">
            <a:avLst/>
          </a:prstGeom>
        </p:spPr>
      </p:pic>
    </p:spTree>
    <p:extLst>
      <p:ext uri="{BB962C8B-B14F-4D97-AF65-F5344CB8AC3E}">
        <p14:creationId xmlns:p14="http://schemas.microsoft.com/office/powerpoint/2010/main" val="95506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30437" y="0"/>
            <a:ext cx="8331126" cy="6858000"/>
          </a:xfrm>
          <a:prstGeom prst="rect">
            <a:avLst/>
          </a:prstGeom>
        </p:spPr>
      </p:pic>
    </p:spTree>
    <p:extLst>
      <p:ext uri="{BB962C8B-B14F-4D97-AF65-F5344CB8AC3E}">
        <p14:creationId xmlns:p14="http://schemas.microsoft.com/office/powerpoint/2010/main" val="125537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notification to start an activity</a:t>
            </a:r>
            <a:endParaRPr lang="en-US" dirty="0"/>
          </a:p>
        </p:txBody>
      </p:sp>
      <p:sp>
        <p:nvSpPr>
          <p:cNvPr id="3" name="Content Placeholder 2"/>
          <p:cNvSpPr>
            <a:spLocks noGrp="1"/>
          </p:cNvSpPr>
          <p:nvPr>
            <p:ph idx="1"/>
          </p:nvPr>
        </p:nvSpPr>
        <p:spPr/>
        <p:txBody>
          <a:bodyPr/>
          <a:lstStyle/>
          <a:p>
            <a:r>
              <a:rPr lang="en-US" sz="3200" dirty="0" smtClean="0"/>
              <a:t>Create an Explicit Intent</a:t>
            </a:r>
          </a:p>
          <a:p>
            <a:r>
              <a:rPr lang="en-US" sz="3200" dirty="0" smtClean="0"/>
              <a:t>Pass the Intent to the </a:t>
            </a:r>
            <a:r>
              <a:rPr lang="en-US" sz="3200" dirty="0" err="1" smtClean="0"/>
              <a:t>TaskStackBuilder</a:t>
            </a:r>
            <a:endParaRPr lang="en-US" sz="3200" dirty="0" smtClean="0"/>
          </a:p>
          <a:p>
            <a:r>
              <a:rPr lang="en-US" sz="3200" dirty="0" smtClean="0"/>
              <a:t>Get the Pending Intent from the </a:t>
            </a:r>
            <a:r>
              <a:rPr lang="en-US" sz="3200" dirty="0" err="1" smtClean="0"/>
              <a:t>TaskStackBuilder</a:t>
            </a:r>
            <a:endParaRPr lang="en-US" sz="3200" dirty="0" smtClean="0"/>
          </a:p>
          <a:p>
            <a:r>
              <a:rPr lang="en-US" sz="3200" dirty="0" smtClean="0"/>
              <a:t>Add the Intent to the Notification</a:t>
            </a:r>
          </a:p>
          <a:p>
            <a:endParaRPr lang="en-US" dirty="0"/>
          </a:p>
        </p:txBody>
      </p:sp>
    </p:spTree>
    <p:extLst>
      <p:ext uri="{BB962C8B-B14F-4D97-AF65-F5344CB8AC3E}">
        <p14:creationId xmlns:p14="http://schemas.microsoft.com/office/powerpoint/2010/main" val="151934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fontScale="77500" lnSpcReduction="20000"/>
          </a:bodyPr>
          <a:lstStyle/>
          <a:p>
            <a:pPr fontAlgn="base"/>
            <a:r>
              <a:rPr lang="en-US" dirty="0"/>
              <a:t>A service is a component that can perform tasks in the background. It doesn’t have a user interface.</a:t>
            </a:r>
          </a:p>
          <a:p>
            <a:pPr fontAlgn="base"/>
            <a:r>
              <a:rPr lang="en-US" dirty="0"/>
              <a:t>A started service can run in the background indefinitely, even when the activity that started it is destroyed. Once the operation is done, it stops itself.</a:t>
            </a:r>
          </a:p>
          <a:p>
            <a:pPr fontAlgn="base"/>
            <a:r>
              <a:rPr lang="en-US" dirty="0"/>
              <a:t>You declare services in </a:t>
            </a:r>
            <a:r>
              <a:rPr lang="en-US" i="1" dirty="0" err="1"/>
              <a:t>AndroidManifest.xml</a:t>
            </a:r>
            <a:r>
              <a:rPr lang="en-US" dirty="0"/>
              <a:t> using the &lt;service&gt; element.</a:t>
            </a:r>
          </a:p>
          <a:p>
            <a:pPr fontAlgn="base"/>
            <a:r>
              <a:rPr lang="en-US" dirty="0"/>
              <a:t>You can create a simple started service by extending the </a:t>
            </a:r>
            <a:r>
              <a:rPr lang="en-US" dirty="0" err="1"/>
              <a:t>IntentService</a:t>
            </a:r>
            <a:r>
              <a:rPr lang="en-US" dirty="0"/>
              <a:t> class and overriding its </a:t>
            </a:r>
            <a:r>
              <a:rPr lang="en-US" dirty="0" err="1"/>
              <a:t>onHandleIntent</a:t>
            </a:r>
            <a:r>
              <a:rPr lang="en-US" dirty="0"/>
              <a:t>() method. The </a:t>
            </a:r>
            <a:r>
              <a:rPr lang="en-US" dirty="0" err="1"/>
              <a:t>IntentServiceclass</a:t>
            </a:r>
            <a:r>
              <a:rPr lang="en-US" dirty="0"/>
              <a:t> is designed for handling intents.</a:t>
            </a:r>
          </a:p>
          <a:p>
            <a:pPr fontAlgn="base"/>
            <a:r>
              <a:rPr lang="en-US" dirty="0"/>
              <a:t>You start a started service using the </a:t>
            </a:r>
            <a:r>
              <a:rPr lang="en-US" dirty="0" err="1"/>
              <a:t>startService</a:t>
            </a:r>
            <a:r>
              <a:rPr lang="en-US" dirty="0"/>
              <a:t>() method.</a:t>
            </a:r>
          </a:p>
          <a:p>
            <a:pPr fontAlgn="base"/>
            <a:r>
              <a:rPr lang="en-US" dirty="0"/>
              <a:t>If you override the </a:t>
            </a:r>
            <a:r>
              <a:rPr lang="en-US" dirty="0" err="1"/>
              <a:t>IntentService</a:t>
            </a:r>
            <a:r>
              <a:rPr lang="en-US" dirty="0"/>
              <a:t> </a:t>
            </a:r>
            <a:r>
              <a:rPr lang="en-US" dirty="0" err="1"/>
              <a:t>onStartCommand</a:t>
            </a:r>
            <a:r>
              <a:rPr lang="en-US" dirty="0"/>
              <a:t>() method, you must call its super implementation.</a:t>
            </a:r>
          </a:p>
          <a:p>
            <a:pPr fontAlgn="base"/>
            <a:r>
              <a:rPr lang="en-US" dirty="0"/>
              <a:t>You create a notification using a notification builder. You get your notification to start an activity using a pending intent. You then use Android’s notification service to display the notification.</a:t>
            </a:r>
          </a:p>
          <a:p>
            <a:pPr fontAlgn="base"/>
            <a:r>
              <a:rPr lang="en-US" dirty="0"/>
              <a:t>A bound service is bound to another component such as an activity. The activity can interact with it and get results</a:t>
            </a:r>
            <a:r>
              <a:rPr lang="en-US" dirty="0" smtClean="0"/>
              <a:t>.</a:t>
            </a:r>
            <a:endParaRPr lang="en-US" dirty="0"/>
          </a:p>
        </p:txBody>
      </p:sp>
    </p:spTree>
    <p:extLst>
      <p:ext uri="{BB962C8B-B14F-4D97-AF65-F5344CB8AC3E}">
        <p14:creationId xmlns:p14="http://schemas.microsoft.com/office/powerpoint/2010/main" val="175233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fontScale="85000" lnSpcReduction="20000"/>
          </a:bodyPr>
          <a:lstStyle/>
          <a:p>
            <a:pPr fontAlgn="base"/>
            <a:r>
              <a:rPr lang="en-US" dirty="0"/>
              <a:t>You usually create a bound service by extending the Service class. You must define your own Binder object, and override the </a:t>
            </a:r>
            <a:r>
              <a:rPr lang="en-US" dirty="0" err="1"/>
              <a:t>onBind</a:t>
            </a:r>
            <a:r>
              <a:rPr lang="en-US" dirty="0"/>
              <a:t>() method. This is called when a component wants to bind to the service.</a:t>
            </a:r>
          </a:p>
          <a:p>
            <a:pPr fontAlgn="base"/>
            <a:r>
              <a:rPr lang="en-US" dirty="0"/>
              <a:t>The Service </a:t>
            </a:r>
            <a:r>
              <a:rPr lang="en-US" dirty="0" err="1"/>
              <a:t>onCreate</a:t>
            </a:r>
            <a:r>
              <a:rPr lang="en-US" dirty="0"/>
              <a:t>() method is called when the service is created. Use it for instantiation.</a:t>
            </a:r>
          </a:p>
          <a:p>
            <a:pPr fontAlgn="base"/>
            <a:r>
              <a:rPr lang="en-US" dirty="0"/>
              <a:t>The Service </a:t>
            </a:r>
            <a:r>
              <a:rPr lang="en-US" dirty="0" err="1"/>
              <a:t>onDestroy</a:t>
            </a:r>
            <a:r>
              <a:rPr lang="en-US" dirty="0"/>
              <a:t>() method is called when the service is about to be destroyed.</a:t>
            </a:r>
          </a:p>
          <a:p>
            <a:pPr fontAlgn="base"/>
            <a:r>
              <a:rPr lang="en-US" dirty="0"/>
              <a:t>You can use the Android location service to get the current location of the device. You create a </a:t>
            </a:r>
            <a:r>
              <a:rPr lang="en-US" dirty="0" err="1"/>
              <a:t>LocationListener</a:t>
            </a:r>
            <a:r>
              <a:rPr lang="en-US" dirty="0"/>
              <a:t>, and then register it with the location service. You can add criteria for how often the listener is notified of changes. When you use the device GPS, you need to add a permission for it </a:t>
            </a:r>
            <a:r>
              <a:rPr lang="en-US" dirty="0" err="1"/>
              <a:t>in</a:t>
            </a:r>
            <a:r>
              <a:rPr lang="en-US" i="1" dirty="0" err="1"/>
              <a:t>AndroidManifest.xml</a:t>
            </a:r>
            <a:r>
              <a:rPr lang="en-US" dirty="0"/>
              <a:t>.</a:t>
            </a:r>
          </a:p>
          <a:p>
            <a:pPr fontAlgn="base"/>
            <a:r>
              <a:rPr lang="en-US" dirty="0"/>
              <a:t>To bind an activity to a service, you create a </a:t>
            </a:r>
            <a:r>
              <a:rPr lang="en-US" dirty="0" err="1"/>
              <a:t>ServiceConnection</a:t>
            </a:r>
            <a:r>
              <a:rPr lang="en-US" dirty="0"/>
              <a:t>. You override the </a:t>
            </a:r>
            <a:r>
              <a:rPr lang="en-US" dirty="0" err="1"/>
              <a:t>onServiceConnected</a:t>
            </a:r>
            <a:r>
              <a:rPr lang="en-US" dirty="0"/>
              <a:t>() method to get a reference to the service.</a:t>
            </a:r>
          </a:p>
          <a:p>
            <a:pPr fontAlgn="base"/>
            <a:r>
              <a:rPr lang="en-US" dirty="0"/>
              <a:t>You bind to the service using the </a:t>
            </a:r>
            <a:r>
              <a:rPr lang="en-US" dirty="0" err="1"/>
              <a:t>bindService</a:t>
            </a:r>
            <a:r>
              <a:rPr lang="en-US" dirty="0"/>
              <a:t>() method. You unbind from the service using the </a:t>
            </a:r>
            <a:r>
              <a:rPr lang="en-US" dirty="0" err="1"/>
              <a:t>unbindService</a:t>
            </a:r>
            <a:r>
              <a:rPr lang="en-US" dirty="0"/>
              <a:t>() method.</a:t>
            </a:r>
          </a:p>
          <a:p>
            <a:pPr fontAlgn="base"/>
            <a:endParaRPr lang="en-US" dirty="0"/>
          </a:p>
        </p:txBody>
      </p:sp>
    </p:spTree>
    <p:extLst>
      <p:ext uri="{BB962C8B-B14F-4D97-AF65-F5344CB8AC3E}">
        <p14:creationId xmlns:p14="http://schemas.microsoft.com/office/powerpoint/2010/main" val="83374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Access</a:t>
            </a:r>
            <a:endParaRPr lang="en-US" dirty="0"/>
          </a:p>
        </p:txBody>
      </p:sp>
      <p:sp>
        <p:nvSpPr>
          <p:cNvPr id="3" name="Content Placeholder 2"/>
          <p:cNvSpPr>
            <a:spLocks noGrp="1"/>
          </p:cNvSpPr>
          <p:nvPr>
            <p:ph idx="1"/>
          </p:nvPr>
        </p:nvSpPr>
        <p:spPr/>
        <p:txBody>
          <a:bodyPr/>
          <a:lstStyle/>
          <a:p>
            <a:r>
              <a:rPr lang="en-US" sz="3200" dirty="0" smtClean="0"/>
              <a:t>Choosing HTTP Client</a:t>
            </a:r>
          </a:p>
          <a:p>
            <a:pPr lvl="1"/>
            <a:r>
              <a:rPr lang="en-US" sz="2000" dirty="0" smtClean="0"/>
              <a:t>Apache HTTP client</a:t>
            </a:r>
          </a:p>
          <a:p>
            <a:pPr lvl="1"/>
            <a:r>
              <a:rPr lang="en-US" sz="2000" dirty="0" smtClean="0"/>
              <a:t>Java’s </a:t>
            </a:r>
            <a:r>
              <a:rPr lang="en-US" sz="2000" dirty="0" err="1" smtClean="0"/>
              <a:t>HttpURLConnection</a:t>
            </a:r>
            <a:endParaRPr lang="en-US" sz="2000" dirty="0" smtClean="0"/>
          </a:p>
          <a:p>
            <a:pPr lvl="1"/>
            <a:r>
              <a:rPr lang="en-US" sz="2000" dirty="0" smtClean="0"/>
              <a:t>Volley</a:t>
            </a:r>
          </a:p>
          <a:p>
            <a:pPr lvl="1"/>
            <a:r>
              <a:rPr lang="en-US" sz="2000" dirty="0" smtClean="0"/>
              <a:t>Retrofit</a:t>
            </a:r>
          </a:p>
          <a:p>
            <a:pPr lvl="1"/>
            <a:endParaRPr lang="en-US" dirty="0"/>
          </a:p>
        </p:txBody>
      </p:sp>
    </p:spTree>
    <p:extLst>
      <p:ext uri="{BB962C8B-B14F-4D97-AF65-F5344CB8AC3E}">
        <p14:creationId xmlns:p14="http://schemas.microsoft.com/office/powerpoint/2010/main" val="51978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HTTPUrlConnection</a:t>
            </a:r>
            <a:endParaRPr lang="en-US" dirty="0"/>
          </a:p>
        </p:txBody>
      </p:sp>
      <p:sp>
        <p:nvSpPr>
          <p:cNvPr id="7" name="Rectangle 6"/>
          <p:cNvSpPr/>
          <p:nvPr/>
        </p:nvSpPr>
        <p:spPr>
          <a:xfrm>
            <a:off x="388144" y="2532013"/>
            <a:ext cx="11415712" cy="2677656"/>
          </a:xfrm>
          <a:prstGeom prst="rect">
            <a:avLst/>
          </a:prstGeom>
        </p:spPr>
        <p:txBody>
          <a:bodyPr wrap="square">
            <a:spAutoFit/>
          </a:bodyPr>
          <a:lstStyle/>
          <a:p>
            <a:r>
              <a:rPr lang="en-US" sz="2400" dirty="0" smtClean="0"/>
              <a:t>URL </a:t>
            </a:r>
            <a:r>
              <a:rPr lang="en-US" sz="2400" dirty="0" err="1"/>
              <a:t>url</a:t>
            </a:r>
            <a:r>
              <a:rPr lang="en-US" sz="2400" dirty="0"/>
              <a:t> = new URL("http://</a:t>
            </a:r>
            <a:r>
              <a:rPr lang="en-US" sz="2400" dirty="0" err="1"/>
              <a:t>www.android.com</a:t>
            </a:r>
            <a:r>
              <a:rPr lang="en-US" sz="2400" dirty="0" smtClean="0"/>
              <a:t>/");</a:t>
            </a:r>
          </a:p>
          <a:p>
            <a:r>
              <a:rPr lang="en-US" sz="2400" dirty="0"/>
              <a:t/>
            </a:r>
            <a:br>
              <a:rPr lang="en-US" sz="2400" dirty="0"/>
            </a:br>
            <a:r>
              <a:rPr lang="en-US" sz="2400" dirty="0" err="1" smtClean="0"/>
              <a:t>HttpURLConnection</a:t>
            </a:r>
            <a:r>
              <a:rPr lang="en-US" sz="2400" dirty="0" smtClean="0"/>
              <a:t> </a:t>
            </a:r>
            <a:r>
              <a:rPr lang="en-US" sz="2400" dirty="0" err="1"/>
              <a:t>urlConnection</a:t>
            </a:r>
            <a:r>
              <a:rPr lang="en-US" sz="2400" dirty="0"/>
              <a:t> = (</a:t>
            </a:r>
            <a:r>
              <a:rPr lang="en-US" sz="2400" dirty="0" err="1"/>
              <a:t>HttpURLConnection</a:t>
            </a:r>
            <a:r>
              <a:rPr lang="en-US" sz="2400" dirty="0"/>
              <a:t>) </a:t>
            </a:r>
            <a:r>
              <a:rPr lang="en-US" sz="2400" dirty="0" err="1"/>
              <a:t>url.</a:t>
            </a:r>
            <a:r>
              <a:rPr lang="en-US" sz="2400" b="1" dirty="0" err="1"/>
              <a:t>openConnection</a:t>
            </a:r>
            <a:r>
              <a:rPr lang="en-US" sz="2400" b="1" dirty="0" smtClean="0"/>
              <a:t>()</a:t>
            </a:r>
            <a:r>
              <a:rPr lang="en-US" sz="2400" dirty="0" smtClean="0"/>
              <a:t>;</a:t>
            </a:r>
            <a:r>
              <a:rPr lang="en-US" sz="2400" dirty="0"/>
              <a:t/>
            </a:r>
            <a:br>
              <a:rPr lang="en-US" sz="2400" dirty="0"/>
            </a:br>
            <a:endParaRPr lang="en-US" sz="2400" dirty="0" smtClean="0"/>
          </a:p>
          <a:p>
            <a:r>
              <a:rPr lang="en-US" sz="2400" dirty="0" err="1" smtClean="0"/>
              <a:t>InputStream</a:t>
            </a:r>
            <a:r>
              <a:rPr lang="en-US" sz="2400" dirty="0" smtClean="0"/>
              <a:t> </a:t>
            </a:r>
            <a:r>
              <a:rPr lang="en-US" sz="2400" dirty="0"/>
              <a:t>in = new </a:t>
            </a:r>
            <a:r>
              <a:rPr lang="en-US" sz="2400" dirty="0" err="1" smtClean="0"/>
              <a:t>BufferedInputStream</a:t>
            </a:r>
            <a:r>
              <a:rPr lang="en-US" sz="2400" dirty="0" smtClean="0"/>
              <a:t>(</a:t>
            </a:r>
            <a:r>
              <a:rPr lang="en-US" sz="2400" dirty="0" err="1" smtClean="0"/>
              <a:t>urlConnection.</a:t>
            </a:r>
            <a:r>
              <a:rPr lang="en-US" sz="2400" b="1" dirty="0" err="1" smtClean="0"/>
              <a:t>getInputStream</a:t>
            </a:r>
            <a:r>
              <a:rPr lang="en-US" sz="2400" b="1" dirty="0" smtClean="0"/>
              <a:t>()</a:t>
            </a:r>
            <a:r>
              <a:rPr lang="en-US" sz="2400" dirty="0" smtClean="0"/>
              <a:t>);</a:t>
            </a:r>
            <a:r>
              <a:rPr lang="en-US" sz="2400" dirty="0"/>
              <a:t/>
            </a:r>
            <a:br>
              <a:rPr lang="en-US" sz="2400" dirty="0"/>
            </a:br>
            <a:endParaRPr lang="en-US" sz="2400" dirty="0" smtClean="0"/>
          </a:p>
          <a:p>
            <a:r>
              <a:rPr lang="en-US" sz="2400" dirty="0" err="1" smtClean="0"/>
              <a:t>readStream</a:t>
            </a:r>
            <a:r>
              <a:rPr lang="en-US" sz="2400" dirty="0" smtClean="0"/>
              <a:t>(in);</a:t>
            </a:r>
            <a:endParaRPr lang="en-US" sz="2400" dirty="0"/>
          </a:p>
        </p:txBody>
      </p:sp>
    </p:spTree>
    <p:extLst>
      <p:ext uri="{BB962C8B-B14F-4D97-AF65-F5344CB8AC3E}">
        <p14:creationId xmlns:p14="http://schemas.microsoft.com/office/powerpoint/2010/main" val="136798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HTTPUrlConnection</a:t>
            </a:r>
            <a:endParaRPr lang="en-US" dirty="0"/>
          </a:p>
        </p:txBody>
      </p:sp>
      <p:sp>
        <p:nvSpPr>
          <p:cNvPr id="5" name="Rectangle 4"/>
          <p:cNvSpPr/>
          <p:nvPr/>
        </p:nvSpPr>
        <p:spPr>
          <a:xfrm>
            <a:off x="1693889" y="2274838"/>
            <a:ext cx="8844196" cy="2862322"/>
          </a:xfrm>
          <a:prstGeom prst="rect">
            <a:avLst/>
          </a:prstGeom>
        </p:spPr>
        <p:txBody>
          <a:bodyPr wrap="square">
            <a:spAutoFit/>
          </a:bodyPr>
          <a:lstStyle/>
          <a:p>
            <a:r>
              <a:rPr lang="en-US" dirty="0" smtClean="0"/>
              <a:t>URL </a:t>
            </a:r>
            <a:r>
              <a:rPr lang="en-US" dirty="0" err="1"/>
              <a:t>url</a:t>
            </a:r>
            <a:r>
              <a:rPr lang="en-US" dirty="0"/>
              <a:t> = new URL(</a:t>
            </a:r>
            <a:r>
              <a:rPr lang="en-US" dirty="0" err="1"/>
              <a:t>urlString</a:t>
            </a:r>
            <a:r>
              <a:rPr lang="en-US" dirty="0"/>
              <a:t>);        </a:t>
            </a:r>
            <a:endParaRPr lang="en-US" dirty="0" smtClean="0"/>
          </a:p>
          <a:p>
            <a:r>
              <a:rPr lang="en-US" dirty="0" err="1" smtClean="0"/>
              <a:t>HttpURLConnection</a:t>
            </a:r>
            <a:r>
              <a:rPr lang="en-US" dirty="0" smtClean="0"/>
              <a:t> </a:t>
            </a:r>
            <a:r>
              <a:rPr lang="en-US" dirty="0"/>
              <a:t>conn = (</a:t>
            </a:r>
            <a:r>
              <a:rPr lang="en-US" dirty="0" err="1"/>
              <a:t>HttpURLConnection</a:t>
            </a:r>
            <a:r>
              <a:rPr lang="en-US" dirty="0"/>
              <a:t>) </a:t>
            </a:r>
            <a:r>
              <a:rPr lang="en-US" dirty="0" err="1"/>
              <a:t>url.openConnection</a:t>
            </a:r>
            <a:r>
              <a:rPr lang="en-US" dirty="0"/>
              <a:t>();        </a:t>
            </a:r>
            <a:r>
              <a:rPr lang="en-US" dirty="0" err="1"/>
              <a:t>conn.setReadTimeout</a:t>
            </a:r>
            <a:r>
              <a:rPr lang="en-US" dirty="0"/>
              <a:t>(10000 /* milliseconds */);        </a:t>
            </a:r>
            <a:endParaRPr lang="en-US" dirty="0" smtClean="0"/>
          </a:p>
          <a:p>
            <a:r>
              <a:rPr lang="en-US" dirty="0" err="1" smtClean="0"/>
              <a:t>conn.setConnectTimeout</a:t>
            </a:r>
            <a:r>
              <a:rPr lang="en-US" dirty="0" smtClean="0"/>
              <a:t>(15000 </a:t>
            </a:r>
            <a:r>
              <a:rPr lang="en-US" dirty="0"/>
              <a:t>/* milliseconds */);        </a:t>
            </a:r>
            <a:r>
              <a:rPr lang="en-US" dirty="0" err="1"/>
              <a:t>conn.setRequestMethod</a:t>
            </a:r>
            <a:r>
              <a:rPr lang="en-US" dirty="0"/>
              <a:t>("GET");        </a:t>
            </a:r>
            <a:endParaRPr lang="en-US" dirty="0" smtClean="0"/>
          </a:p>
          <a:p>
            <a:r>
              <a:rPr lang="en-US" dirty="0" err="1" smtClean="0"/>
              <a:t>conn.setDoInput</a:t>
            </a:r>
            <a:r>
              <a:rPr lang="en-US" dirty="0" smtClean="0"/>
              <a:t>(true</a:t>
            </a:r>
            <a:r>
              <a:rPr lang="en-US" dirty="0"/>
              <a:t>);        </a:t>
            </a:r>
            <a:endParaRPr lang="en-US" dirty="0" smtClean="0"/>
          </a:p>
          <a:p>
            <a:r>
              <a:rPr lang="en-US" dirty="0" smtClean="0"/>
              <a:t>// </a:t>
            </a:r>
            <a:r>
              <a:rPr lang="en-US" dirty="0"/>
              <a:t>Start the query        </a:t>
            </a:r>
            <a:endParaRPr lang="en-US" dirty="0" smtClean="0"/>
          </a:p>
          <a:p>
            <a:r>
              <a:rPr lang="en-US" dirty="0" err="1" smtClean="0"/>
              <a:t>conn.connect</a:t>
            </a:r>
            <a:r>
              <a:rPr lang="en-US" dirty="0"/>
              <a:t>();        </a:t>
            </a:r>
            <a:endParaRPr lang="en-US" dirty="0" smtClean="0"/>
          </a:p>
          <a:p>
            <a:r>
              <a:rPr lang="en-US" dirty="0" err="1" smtClean="0"/>
              <a:t>InputStream</a:t>
            </a:r>
            <a:r>
              <a:rPr lang="en-US" dirty="0" smtClean="0"/>
              <a:t> </a:t>
            </a:r>
            <a:r>
              <a:rPr lang="en-US" dirty="0"/>
              <a:t>stream = </a:t>
            </a:r>
            <a:r>
              <a:rPr lang="en-US" dirty="0" err="1"/>
              <a:t>conn.getInputStream</a:t>
            </a:r>
            <a:r>
              <a:rPr lang="en-US" dirty="0"/>
              <a:t>();        </a:t>
            </a:r>
            <a:endParaRPr lang="en-US" dirty="0" smtClean="0"/>
          </a:p>
          <a:p>
            <a:r>
              <a:rPr lang="en-US" dirty="0" smtClean="0"/>
              <a:t>return </a:t>
            </a:r>
            <a:r>
              <a:rPr lang="en-US" dirty="0"/>
              <a:t>stream;</a:t>
            </a:r>
          </a:p>
        </p:txBody>
      </p:sp>
    </p:spTree>
    <p:extLst>
      <p:ext uri="{BB962C8B-B14F-4D97-AF65-F5344CB8AC3E}">
        <p14:creationId xmlns:p14="http://schemas.microsoft.com/office/powerpoint/2010/main" val="213708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Access</a:t>
            </a:r>
            <a:endParaRPr lang="en-US" dirty="0"/>
          </a:p>
        </p:txBody>
      </p:sp>
      <p:sp>
        <p:nvSpPr>
          <p:cNvPr id="3" name="Content Placeholder 2"/>
          <p:cNvSpPr>
            <a:spLocks noGrp="1"/>
          </p:cNvSpPr>
          <p:nvPr>
            <p:ph idx="1"/>
          </p:nvPr>
        </p:nvSpPr>
        <p:spPr/>
        <p:txBody>
          <a:bodyPr/>
          <a:lstStyle/>
          <a:p>
            <a:r>
              <a:rPr lang="en-US" sz="2800" dirty="0" smtClean="0"/>
              <a:t>Google Example</a:t>
            </a:r>
          </a:p>
          <a:p>
            <a:pPr lvl="1"/>
            <a:r>
              <a:rPr lang="en-US" sz="2400" dirty="0" smtClean="0">
                <a:hlinkClick r:id="rId3"/>
              </a:rPr>
              <a:t>https</a:t>
            </a:r>
            <a:r>
              <a:rPr lang="en-US" sz="2400" dirty="0">
                <a:hlinkClick r:id="rId3"/>
              </a:rPr>
              <a:t>://</a:t>
            </a:r>
            <a:r>
              <a:rPr lang="en-US" sz="2400" dirty="0" smtClean="0">
                <a:hlinkClick r:id="rId3"/>
              </a:rPr>
              <a:t>github.com/googlesamples/android-NetworkConnect</a:t>
            </a:r>
            <a:endParaRPr lang="en-US" sz="2400" dirty="0" smtClean="0"/>
          </a:p>
          <a:p>
            <a:r>
              <a:rPr lang="en-US" sz="2800" dirty="0"/>
              <a:t>F</a:t>
            </a:r>
            <a:r>
              <a:rPr lang="en-US" sz="2800" dirty="0" smtClean="0"/>
              <a:t>etch raw HTML using </a:t>
            </a:r>
            <a:r>
              <a:rPr lang="en-US" sz="2800" dirty="0" err="1" smtClean="0"/>
              <a:t>HttpURLConnection</a:t>
            </a:r>
            <a:endParaRPr lang="en-US" sz="2800" dirty="0" smtClean="0"/>
          </a:p>
          <a:p>
            <a:r>
              <a:rPr lang="en-US" sz="2800" dirty="0" err="1" smtClean="0"/>
              <a:t>AsyncTask</a:t>
            </a:r>
            <a:r>
              <a:rPr lang="en-US" sz="2800" dirty="0" smtClean="0"/>
              <a:t> used to fetch on background task.</a:t>
            </a:r>
          </a:p>
          <a:p>
            <a:endParaRPr lang="en-US" dirty="0"/>
          </a:p>
        </p:txBody>
      </p:sp>
    </p:spTree>
    <p:extLst>
      <p:ext uri="{BB962C8B-B14F-4D97-AF65-F5344CB8AC3E}">
        <p14:creationId xmlns:p14="http://schemas.microsoft.com/office/powerpoint/2010/main" val="128046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633" y="409364"/>
            <a:ext cx="3121441" cy="554922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2343" y="409364"/>
            <a:ext cx="3154298" cy="5549228"/>
          </a:xfrm>
          <a:prstGeom prst="rect">
            <a:avLst/>
          </a:prstGeom>
        </p:spPr>
      </p:pic>
    </p:spTree>
    <p:extLst>
      <p:ext uri="{BB962C8B-B14F-4D97-AF65-F5344CB8AC3E}">
        <p14:creationId xmlns:p14="http://schemas.microsoft.com/office/powerpoint/2010/main" val="148416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Access</a:t>
            </a:r>
            <a:endParaRPr lang="en-US" dirty="0"/>
          </a:p>
        </p:txBody>
      </p:sp>
      <p:sp>
        <p:nvSpPr>
          <p:cNvPr id="3" name="Content Placeholder 2"/>
          <p:cNvSpPr>
            <a:spLocks noGrp="1"/>
          </p:cNvSpPr>
          <p:nvPr>
            <p:ph idx="1"/>
          </p:nvPr>
        </p:nvSpPr>
        <p:spPr/>
        <p:txBody>
          <a:bodyPr/>
          <a:lstStyle/>
          <a:p>
            <a:r>
              <a:rPr lang="en-US" sz="2800" dirty="0" smtClean="0"/>
              <a:t>Create </a:t>
            </a:r>
            <a:r>
              <a:rPr lang="en-US" sz="2800" dirty="0" err="1" smtClean="0"/>
              <a:t>AyncTask</a:t>
            </a:r>
            <a:endParaRPr lang="en-US" sz="2800" dirty="0" smtClean="0"/>
          </a:p>
          <a:p>
            <a:r>
              <a:rPr lang="en-US" sz="2800" dirty="0" smtClean="0"/>
              <a:t>Download URL</a:t>
            </a:r>
          </a:p>
          <a:p>
            <a:r>
              <a:rPr lang="en-US" sz="2800" dirty="0" smtClean="0"/>
              <a:t>HTTP Connection</a:t>
            </a:r>
          </a:p>
          <a:p>
            <a:r>
              <a:rPr lang="en-US" sz="2800" dirty="0" smtClean="0"/>
              <a:t>Read the stream</a:t>
            </a:r>
          </a:p>
          <a:p>
            <a:endParaRPr lang="en-US" dirty="0"/>
          </a:p>
        </p:txBody>
      </p:sp>
    </p:spTree>
    <p:extLst>
      <p:ext uri="{BB962C8B-B14F-4D97-AF65-F5344CB8AC3E}">
        <p14:creationId xmlns:p14="http://schemas.microsoft.com/office/powerpoint/2010/main" val="98998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55059" y="753037"/>
            <a:ext cx="8695766" cy="5078313"/>
          </a:xfrm>
          <a:prstGeom prst="rect">
            <a:avLst/>
          </a:prstGeom>
        </p:spPr>
        <p:txBody>
          <a:bodyPr wrap="square">
            <a:spAutoFit/>
          </a:bodyPr>
          <a:lstStyle/>
          <a:p>
            <a:r>
              <a:rPr lang="en-US" dirty="0"/>
              <a:t>private class </a:t>
            </a:r>
            <a:r>
              <a:rPr lang="en-US" dirty="0" err="1"/>
              <a:t>MyAsyncTask</a:t>
            </a:r>
            <a:r>
              <a:rPr lang="en-US" dirty="0"/>
              <a:t> extends </a:t>
            </a:r>
            <a:r>
              <a:rPr lang="en-US" dirty="0" err="1"/>
              <a:t>AsyncTask</a:t>
            </a:r>
            <a:r>
              <a:rPr lang="en-US" dirty="0"/>
              <a:t>&lt;</a:t>
            </a:r>
            <a:r>
              <a:rPr lang="en-US" dirty="0" err="1"/>
              <a:t>Params</a:t>
            </a:r>
            <a:r>
              <a:rPr lang="en-US" dirty="0"/>
              <a:t>, Progress, Result&gt;   </a:t>
            </a:r>
            <a:endParaRPr lang="en-US" dirty="0" smtClean="0"/>
          </a:p>
          <a:p>
            <a:endParaRPr lang="en-US" dirty="0"/>
          </a:p>
          <a:p>
            <a:r>
              <a:rPr lang="en-US" dirty="0" smtClean="0"/>
              <a:t>	protected </a:t>
            </a:r>
            <a:r>
              <a:rPr lang="en-US" dirty="0"/>
              <a:t>void </a:t>
            </a:r>
            <a:r>
              <a:rPr lang="en-US" dirty="0" err="1"/>
              <a:t>onPreExecute</a:t>
            </a:r>
            <a:r>
              <a:rPr lang="en-US" dirty="0"/>
              <a:t>() {      </a:t>
            </a:r>
            <a:endParaRPr lang="en-US" dirty="0" smtClean="0"/>
          </a:p>
          <a:p>
            <a:r>
              <a:rPr lang="en-US" dirty="0"/>
              <a:t>	</a:t>
            </a:r>
            <a:r>
              <a:rPr lang="en-US" dirty="0" smtClean="0"/>
              <a:t>	//</a:t>
            </a:r>
            <a:r>
              <a:rPr lang="en-US" dirty="0"/>
              <a:t>Code to run before executing the task  </a:t>
            </a:r>
            <a:endParaRPr lang="en-US" dirty="0" smtClean="0"/>
          </a:p>
          <a:p>
            <a:r>
              <a:rPr lang="en-US" dirty="0"/>
              <a:t>	</a:t>
            </a:r>
            <a:r>
              <a:rPr lang="en-US" dirty="0" smtClean="0"/>
              <a:t> </a:t>
            </a:r>
            <a:r>
              <a:rPr lang="en-US" dirty="0"/>
              <a:t>}  </a:t>
            </a:r>
            <a:endParaRPr lang="en-US" dirty="0" smtClean="0"/>
          </a:p>
          <a:p>
            <a:r>
              <a:rPr lang="en-US" dirty="0" smtClean="0"/>
              <a:t> 	</a:t>
            </a:r>
          </a:p>
          <a:p>
            <a:r>
              <a:rPr lang="en-US" dirty="0"/>
              <a:t>	</a:t>
            </a:r>
            <a:r>
              <a:rPr lang="en-US" dirty="0" smtClean="0"/>
              <a:t>protected </a:t>
            </a:r>
            <a:r>
              <a:rPr lang="en-US" dirty="0"/>
              <a:t>Result </a:t>
            </a:r>
            <a:r>
              <a:rPr lang="en-US" dirty="0" err="1"/>
              <a:t>doInBackground</a:t>
            </a:r>
            <a:r>
              <a:rPr lang="en-US" dirty="0"/>
              <a:t>(</a:t>
            </a:r>
            <a:r>
              <a:rPr lang="en-US" dirty="0" err="1"/>
              <a:t>Params</a:t>
            </a:r>
            <a:r>
              <a:rPr lang="en-US" dirty="0"/>
              <a:t>... </a:t>
            </a:r>
            <a:r>
              <a:rPr lang="en-US" dirty="0" err="1"/>
              <a:t>params</a:t>
            </a:r>
            <a:r>
              <a:rPr lang="en-US" dirty="0"/>
              <a:t>) {      </a:t>
            </a:r>
            <a:endParaRPr lang="en-US" dirty="0" smtClean="0"/>
          </a:p>
          <a:p>
            <a:r>
              <a:rPr lang="en-US" dirty="0"/>
              <a:t>	</a:t>
            </a:r>
            <a:r>
              <a:rPr lang="en-US" dirty="0" smtClean="0"/>
              <a:t>	//</a:t>
            </a:r>
            <a:r>
              <a:rPr lang="en-US" dirty="0"/>
              <a:t>Code that you want to run in a background thread   </a:t>
            </a:r>
            <a:endParaRPr lang="en-US" dirty="0" smtClean="0"/>
          </a:p>
          <a:p>
            <a:r>
              <a:rPr lang="en-US" dirty="0"/>
              <a:t>	</a:t>
            </a:r>
            <a:r>
              <a:rPr lang="en-US" dirty="0" smtClean="0"/>
              <a:t>}   </a:t>
            </a:r>
          </a:p>
          <a:p>
            <a:endParaRPr lang="en-US" dirty="0"/>
          </a:p>
          <a:p>
            <a:r>
              <a:rPr lang="en-US" dirty="0" smtClean="0"/>
              <a:t>	protected </a:t>
            </a:r>
            <a:r>
              <a:rPr lang="en-US" dirty="0"/>
              <a:t>void </a:t>
            </a:r>
            <a:r>
              <a:rPr lang="en-US" dirty="0" err="1"/>
              <a:t>onProgressUpdate</a:t>
            </a:r>
            <a:r>
              <a:rPr lang="en-US" dirty="0"/>
              <a:t>(Progress... values) {      </a:t>
            </a:r>
            <a:endParaRPr lang="en-US" dirty="0" smtClean="0"/>
          </a:p>
          <a:p>
            <a:r>
              <a:rPr lang="en-US" dirty="0"/>
              <a:t>	</a:t>
            </a:r>
            <a:r>
              <a:rPr lang="en-US" dirty="0" smtClean="0"/>
              <a:t>	//</a:t>
            </a:r>
            <a:r>
              <a:rPr lang="en-US" dirty="0"/>
              <a:t>Code that you want to run to publish the progress of your task   </a:t>
            </a:r>
            <a:endParaRPr lang="en-US" dirty="0" smtClean="0"/>
          </a:p>
          <a:p>
            <a:r>
              <a:rPr lang="en-US" dirty="0"/>
              <a:t>	</a:t>
            </a:r>
            <a:r>
              <a:rPr lang="en-US" dirty="0" smtClean="0"/>
              <a:t>}   </a:t>
            </a:r>
          </a:p>
          <a:p>
            <a:endParaRPr lang="en-US" dirty="0"/>
          </a:p>
          <a:p>
            <a:r>
              <a:rPr lang="en-US" dirty="0" smtClean="0"/>
              <a:t>	protected </a:t>
            </a:r>
            <a:r>
              <a:rPr lang="en-US" dirty="0"/>
              <a:t>void </a:t>
            </a:r>
            <a:r>
              <a:rPr lang="en-US" dirty="0" err="1"/>
              <a:t>onPostExecute</a:t>
            </a:r>
            <a:r>
              <a:rPr lang="en-US" dirty="0"/>
              <a:t>(Result result) {      </a:t>
            </a:r>
            <a:endParaRPr lang="en-US" dirty="0" smtClean="0"/>
          </a:p>
          <a:p>
            <a:r>
              <a:rPr lang="en-US" dirty="0"/>
              <a:t>	</a:t>
            </a:r>
            <a:r>
              <a:rPr lang="en-US" dirty="0" smtClean="0"/>
              <a:t>	//</a:t>
            </a:r>
            <a:r>
              <a:rPr lang="en-US" dirty="0"/>
              <a:t>Code that you want to run when the task is complete   </a:t>
            </a:r>
            <a:endParaRPr lang="en-US" dirty="0" smtClean="0"/>
          </a:p>
          <a:p>
            <a:r>
              <a:rPr lang="en-US" dirty="0" smtClean="0"/>
              <a:t>	}</a:t>
            </a:r>
          </a:p>
          <a:p>
            <a:r>
              <a:rPr lang="en-US" dirty="0" smtClean="0"/>
              <a:t>}</a:t>
            </a:r>
            <a:endParaRPr lang="en-US" dirty="0"/>
          </a:p>
        </p:txBody>
      </p:sp>
    </p:spTree>
    <p:extLst>
      <p:ext uri="{BB962C8B-B14F-4D97-AF65-F5344CB8AC3E}">
        <p14:creationId xmlns:p14="http://schemas.microsoft.com/office/powerpoint/2010/main" val="70422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025" y="254832"/>
            <a:ext cx="10058400" cy="6158204"/>
          </a:xfrm>
          <a:prstGeom prst="rect">
            <a:avLst/>
          </a:prstGeom>
        </p:spPr>
      </p:pic>
    </p:spTree>
    <p:extLst>
      <p:ext uri="{BB962C8B-B14F-4D97-AF65-F5344CB8AC3E}">
        <p14:creationId xmlns:p14="http://schemas.microsoft.com/office/powerpoint/2010/main" val="18010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52226" y="1362636"/>
            <a:ext cx="8902700" cy="2959100"/>
          </a:xfrm>
          <a:prstGeom prst="rect">
            <a:avLst/>
          </a:prstGeom>
        </p:spPr>
      </p:pic>
    </p:spTree>
    <p:extLst>
      <p:ext uri="{BB962C8B-B14F-4D97-AF65-F5344CB8AC3E}">
        <p14:creationId xmlns:p14="http://schemas.microsoft.com/office/powerpoint/2010/main" val="12283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429" y="974153"/>
            <a:ext cx="10058400" cy="4409161"/>
          </a:xfrm>
          <a:prstGeom prst="rect">
            <a:avLst/>
          </a:prstGeom>
        </p:spPr>
      </p:pic>
    </p:spTree>
    <p:extLst>
      <p:ext uri="{BB962C8B-B14F-4D97-AF65-F5344CB8AC3E}">
        <p14:creationId xmlns:p14="http://schemas.microsoft.com/office/powerpoint/2010/main" val="197453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409" y="477603"/>
            <a:ext cx="10058400" cy="5355554"/>
          </a:xfrm>
          <a:prstGeom prst="rect">
            <a:avLst/>
          </a:prstGeom>
        </p:spPr>
      </p:pic>
    </p:spTree>
    <p:extLst>
      <p:ext uri="{BB962C8B-B14F-4D97-AF65-F5344CB8AC3E}">
        <p14:creationId xmlns:p14="http://schemas.microsoft.com/office/powerpoint/2010/main" val="111969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243" y="1750934"/>
            <a:ext cx="10058400" cy="3431242"/>
          </a:xfrm>
          <a:prstGeom prst="rect">
            <a:avLst/>
          </a:prstGeom>
        </p:spPr>
      </p:pic>
    </p:spTree>
    <p:extLst>
      <p:ext uri="{BB962C8B-B14F-4D97-AF65-F5344CB8AC3E}">
        <p14:creationId xmlns:p14="http://schemas.microsoft.com/office/powerpoint/2010/main" val="47563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025" y="254832"/>
            <a:ext cx="10058400" cy="6158204"/>
          </a:xfrm>
          <a:prstGeom prst="rect">
            <a:avLst/>
          </a:prstGeom>
        </p:spPr>
      </p:pic>
    </p:spTree>
    <p:extLst>
      <p:ext uri="{BB962C8B-B14F-4D97-AF65-F5344CB8AC3E}">
        <p14:creationId xmlns:p14="http://schemas.microsoft.com/office/powerpoint/2010/main" val="92436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Tuesday</a:t>
            </a:r>
            <a:endParaRPr lang="en-US" dirty="0"/>
          </a:p>
        </p:txBody>
      </p:sp>
      <p:sp>
        <p:nvSpPr>
          <p:cNvPr id="3" name="Content Placeholder 2"/>
          <p:cNvSpPr>
            <a:spLocks noGrp="1"/>
          </p:cNvSpPr>
          <p:nvPr>
            <p:ph idx="1"/>
          </p:nvPr>
        </p:nvSpPr>
        <p:spPr/>
        <p:txBody>
          <a:bodyPr>
            <a:normAutofit/>
          </a:bodyPr>
          <a:lstStyle/>
          <a:p>
            <a:r>
              <a:rPr lang="en-US" sz="3200" dirty="0" smtClean="0"/>
              <a:t>Under the hood</a:t>
            </a:r>
            <a:endParaRPr lang="en-US" sz="3200" dirty="0"/>
          </a:p>
        </p:txBody>
      </p:sp>
    </p:spTree>
    <p:extLst>
      <p:ext uri="{BB962C8B-B14F-4D97-AF65-F5344CB8AC3E}">
        <p14:creationId xmlns:p14="http://schemas.microsoft.com/office/powerpoint/2010/main" val="69452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08000" y="1041400"/>
            <a:ext cx="11176000" cy="4775200"/>
          </a:xfrm>
          <a:prstGeom prst="rect">
            <a:avLst/>
          </a:prstGeom>
        </p:spPr>
      </p:pic>
    </p:spTree>
    <p:extLst>
      <p:ext uri="{BB962C8B-B14F-4D97-AF65-F5344CB8AC3E}">
        <p14:creationId xmlns:p14="http://schemas.microsoft.com/office/powerpoint/2010/main" val="133052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625043959"/>
              </p:ext>
            </p:extLst>
          </p:nvPr>
        </p:nvGraphicFramePr>
        <p:xfrm>
          <a:off x="502024" y="591670"/>
          <a:ext cx="11259670" cy="5286786"/>
        </p:xfrm>
        <a:graphic>
          <a:graphicData uri="http://schemas.openxmlformats.org/drawingml/2006/table">
            <a:tbl>
              <a:tblPr firstRow="1" bandRow="1">
                <a:tableStyleId>{69012ECD-51FC-41F1-AA8D-1B2483CD663E}</a:tableStyleId>
              </a:tblPr>
              <a:tblGrid>
                <a:gridCol w="4141694"/>
                <a:gridCol w="7117976"/>
              </a:tblGrid>
              <a:tr h="982233">
                <a:tc>
                  <a:txBody>
                    <a:bodyPr/>
                    <a:lstStyle/>
                    <a:p>
                      <a:r>
                        <a:rPr lang="en-US" dirty="0" smtClean="0"/>
                        <a:t>FLAG</a:t>
                      </a:r>
                      <a:endParaRPr lang="en-US" dirty="0"/>
                    </a:p>
                  </a:txBody>
                  <a:tcPr/>
                </a:tc>
                <a:tc>
                  <a:txBody>
                    <a:bodyPr/>
                    <a:lstStyle/>
                    <a:p>
                      <a:r>
                        <a:rPr lang="en-US" dirty="0" smtClean="0"/>
                        <a:t>Description</a:t>
                      </a:r>
                      <a:endParaRPr lang="en-US" dirty="0"/>
                    </a:p>
                  </a:txBody>
                  <a:tcPr/>
                </a:tc>
              </a:tr>
              <a:tr h="982233">
                <a:tc>
                  <a:txBody>
                    <a:bodyPr/>
                    <a:lstStyle/>
                    <a:p>
                      <a:pPr algn="l" fontAlgn="base"/>
                      <a:r>
                        <a:rPr lang="en-US" sz="2400" dirty="0">
                          <a:effectLst/>
                          <a:latin typeface="inherit" charset="0"/>
                        </a:rPr>
                        <a:t>FLAG_CANCEL_CURRENT</a:t>
                      </a:r>
                    </a:p>
                  </a:txBody>
                  <a:tcPr marL="127000" marR="127000" marT="127000" marB="127000"/>
                </a:tc>
                <a:tc>
                  <a:txBody>
                    <a:bodyPr/>
                    <a:lstStyle/>
                    <a:p>
                      <a:pPr algn="l" fontAlgn="base"/>
                      <a:r>
                        <a:rPr lang="en-US" sz="2400">
                          <a:effectLst/>
                          <a:latin typeface="inherit" charset="0"/>
                        </a:rPr>
                        <a:t>If a matching pending intent already exists, cancel it before generating a new one.</a:t>
                      </a:r>
                    </a:p>
                  </a:txBody>
                  <a:tcPr marL="127000" marR="127000" marT="127000" marB="127000"/>
                </a:tc>
              </a:tr>
              <a:tr h="982233">
                <a:tc>
                  <a:txBody>
                    <a:bodyPr/>
                    <a:lstStyle/>
                    <a:p>
                      <a:pPr algn="l" fontAlgn="base"/>
                      <a:r>
                        <a:rPr lang="en-US" sz="2400">
                          <a:effectLst/>
                          <a:latin typeface="inherit" charset="0"/>
                        </a:rPr>
                        <a:t>FLAG_NO_CREATE</a:t>
                      </a:r>
                    </a:p>
                  </a:txBody>
                  <a:tcPr marL="127000" marR="127000" marT="127000" marB="127000"/>
                </a:tc>
                <a:tc>
                  <a:txBody>
                    <a:bodyPr/>
                    <a:lstStyle/>
                    <a:p>
                      <a:pPr algn="l" fontAlgn="base"/>
                      <a:r>
                        <a:rPr lang="en-US" sz="2400">
                          <a:effectLst/>
                          <a:latin typeface="inherit" charset="0"/>
                        </a:rPr>
                        <a:t>If a matching pending intent doesn’t already exist, don’t create one and return null.</a:t>
                      </a:r>
                    </a:p>
                  </a:txBody>
                  <a:tcPr marL="127000" marR="127000" marT="127000" marB="127000"/>
                </a:tc>
              </a:tr>
              <a:tr h="982233">
                <a:tc>
                  <a:txBody>
                    <a:bodyPr/>
                    <a:lstStyle/>
                    <a:p>
                      <a:pPr algn="l" fontAlgn="base"/>
                      <a:r>
                        <a:rPr lang="en-US" sz="2400">
                          <a:effectLst/>
                          <a:latin typeface="inherit" charset="0"/>
                        </a:rPr>
                        <a:t>FLAG_ONE_SHOT</a:t>
                      </a:r>
                    </a:p>
                  </a:txBody>
                  <a:tcPr marL="127000" marR="127000" marT="127000" marB="127000"/>
                </a:tc>
                <a:tc>
                  <a:txBody>
                    <a:bodyPr/>
                    <a:lstStyle/>
                    <a:p>
                      <a:pPr algn="l" fontAlgn="base"/>
                      <a:r>
                        <a:rPr lang="en-US" sz="2400">
                          <a:effectLst/>
                          <a:latin typeface="inherit" charset="0"/>
                        </a:rPr>
                        <a:t>The pending intent can only be used once.</a:t>
                      </a:r>
                    </a:p>
                  </a:txBody>
                  <a:tcPr marL="127000" marR="127000" marT="127000" marB="127000"/>
                </a:tc>
              </a:tr>
              <a:tr h="982233">
                <a:tc>
                  <a:txBody>
                    <a:bodyPr/>
                    <a:lstStyle/>
                    <a:p>
                      <a:pPr algn="l" fontAlgn="base"/>
                      <a:r>
                        <a:rPr lang="en-US" sz="2400">
                          <a:effectLst/>
                          <a:latin typeface="inherit" charset="0"/>
                        </a:rPr>
                        <a:t>FLAG_UPDATE_CURRENT</a:t>
                      </a:r>
                    </a:p>
                  </a:txBody>
                  <a:tcPr marL="127000" marR="127000" marT="127000" marB="127000"/>
                </a:tc>
                <a:tc>
                  <a:txBody>
                    <a:bodyPr/>
                    <a:lstStyle/>
                    <a:p>
                      <a:pPr algn="l" fontAlgn="base"/>
                      <a:r>
                        <a:rPr lang="en-US" sz="2400" dirty="0">
                          <a:effectLst/>
                          <a:latin typeface="inherit" charset="0"/>
                        </a:rPr>
                        <a:t>If a matching pending intent already exists, keep it and replace its extra data with the contents of the new intent.</a:t>
                      </a:r>
                    </a:p>
                  </a:txBody>
                  <a:tcPr marL="127000" marR="127000" marT="127000" marB="127000"/>
                </a:tc>
              </a:tr>
            </a:tbl>
          </a:graphicData>
        </a:graphic>
      </p:graphicFrame>
    </p:spTree>
    <p:extLst>
      <p:ext uri="{BB962C8B-B14F-4D97-AF65-F5344CB8AC3E}">
        <p14:creationId xmlns:p14="http://schemas.microsoft.com/office/powerpoint/2010/main" val="48338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2358</Words>
  <Application>Microsoft Macintosh PowerPoint</Application>
  <PresentationFormat>Widescreen</PresentationFormat>
  <Paragraphs>382</Paragraphs>
  <Slides>74</Slides>
  <Notes>70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74</vt:i4>
      </vt:variant>
    </vt:vector>
  </HeadingPairs>
  <TitlesOfParts>
    <vt:vector size="78" baseType="lpstr">
      <vt:lpstr>inherit</vt:lpstr>
      <vt:lpstr>Ubuntu Mono Bold</vt:lpstr>
      <vt:lpstr>Arial</vt:lpstr>
      <vt:lpstr>Diamond Grid 16x9</vt:lpstr>
      <vt:lpstr>Building Android apps – Week 8b</vt:lpstr>
      <vt:lpstr>Agenda</vt:lpstr>
      <vt:lpstr>PowerPoint Presentation</vt:lpstr>
      <vt:lpstr>PowerPoint Presentation</vt:lpstr>
      <vt:lpstr>PowerPoint Presentation</vt:lpstr>
      <vt:lpstr>Getting notification to start an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Steps to create OdometerService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Update MainActivity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Bullet Points</vt:lpstr>
      <vt:lpstr>Bullet Points</vt:lpstr>
      <vt:lpstr>Network Access</vt:lpstr>
      <vt:lpstr>HTTPUrlConnection</vt:lpstr>
      <vt:lpstr>HTTPUrlConnection</vt:lpstr>
      <vt:lpstr>Network Access</vt:lpstr>
      <vt:lpstr>PowerPoint Presentation</vt:lpstr>
      <vt:lpstr>Network Access</vt:lpstr>
      <vt:lpstr>PowerPoint Presentation</vt:lpstr>
      <vt:lpstr>PowerPoint Presentation</vt:lpstr>
      <vt:lpstr>PowerPoint Presentation</vt:lpstr>
      <vt:lpstr>PowerPoint Presentation</vt:lpstr>
      <vt:lpstr>PowerPoint Presentation</vt:lpstr>
      <vt:lpstr>PowerPoint Presentation</vt:lpstr>
      <vt:lpstr>Tuesday</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2016-10-11T19:53:06Z</cp:lastPrinted>
  <dcterms:created xsi:type="dcterms:W3CDTF">2016-08-20T19:03:32Z</dcterms:created>
  <dcterms:modified xsi:type="dcterms:W3CDTF">2016-10-13T18:36:35Z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